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76" r:id="rId9"/>
    <p:sldId id="277" r:id="rId10"/>
    <p:sldId id="263" r:id="rId11"/>
    <p:sldId id="264" r:id="rId12"/>
    <p:sldId id="265" r:id="rId13"/>
    <p:sldId id="266" r:id="rId14"/>
    <p:sldId id="267" r:id="rId15"/>
    <p:sldId id="269" r:id="rId16"/>
    <p:sldId id="270" r:id="rId17"/>
    <p:sldId id="271" r:id="rId18"/>
    <p:sldId id="272" r:id="rId19"/>
    <p:sldId id="273" r:id="rId20"/>
    <p:sldId id="274" r:id="rId21"/>
    <p:sldId id="275" r:id="rId22"/>
    <p:sldId id="268" r:id="rId23"/>
  </p:sldIdLst>
  <p:sldSz cx="14630400" cy="8229600"/>
  <p:notesSz cx="8229600" cy="14630400"/>
  <p:embeddedFontLst>
    <p:embeddedFont>
      <p:font typeface="Consolas" panose="020B0609020204030204" pitchFamily="49" charset="0"/>
      <p:regular r:id="rId25"/>
      <p:bold r:id="rId26"/>
      <p:italic r:id="rId27"/>
      <p:boldItalic r:id="rId28"/>
    </p:embeddedFont>
    <p:embeddedFont>
      <p:font typeface="Tomorrow" panose="020B0604020202020204" charset="0"/>
      <p:regular r:id="rId29"/>
    </p:embeddedFont>
    <p:embeddedFont>
      <p:font typeface="Tomorrow Semi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667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txBody>
          <a:bodyPr/>
          <a:lstStyle/>
          <a:p>
            <a:endParaRPr lang="en-US"/>
          </a:p>
        </p:txBody>
      </p:sp>
      <p:sp>
        <p:nvSpPr>
          <p:cNvPr id="3" name="Shape 1"/>
          <p:cNvSpPr/>
          <p:nvPr/>
        </p:nvSpPr>
        <p:spPr>
          <a:xfrm>
            <a:off x="0" y="0"/>
            <a:ext cx="14630400" cy="8229600"/>
          </a:xfrm>
          <a:prstGeom prst="rect">
            <a:avLst/>
          </a:prstGeom>
          <a:solidFill>
            <a:srgbClr val="FCFCFC"/>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svg"/><Relationship Id="rId1" Type="http://schemas.openxmlformats.org/officeDocument/2006/relationships/slideLayout" Target="../slideLayouts/slideLayout5.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268980"/>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Dental/Chamber Management System</a:t>
            </a:r>
            <a:endParaRPr lang="en-US" sz="3900" dirty="0"/>
          </a:p>
        </p:txBody>
      </p:sp>
      <p:sp>
        <p:nvSpPr>
          <p:cNvPr id="4" name="Text 1"/>
          <p:cNvSpPr/>
          <p:nvPr/>
        </p:nvSpPr>
        <p:spPr>
          <a:xfrm>
            <a:off x="6280190" y="4588431"/>
            <a:ext cx="6177558" cy="372070"/>
          </a:xfrm>
          <a:prstGeom prst="rect">
            <a:avLst/>
          </a:prstGeom>
          <a:noFill/>
          <a:ln/>
        </p:spPr>
        <p:txBody>
          <a:bodyPr wrap="none" lIns="0" tIns="0" rIns="0" bIns="0" rtlCol="0" anchor="t"/>
          <a:lstStyle/>
          <a:p>
            <a:pPr marL="0" indent="0" algn="l">
              <a:lnSpc>
                <a:spcPts val="2900"/>
              </a:lnSpc>
              <a:buNone/>
            </a:pPr>
            <a:r>
              <a:rPr lang="en-US" sz="2300" dirty="0">
                <a:solidFill>
                  <a:srgbClr val="1D1D1B"/>
                </a:solidFill>
                <a:latin typeface="Tomorrow Semi Bold" pitchFamily="34" charset="0"/>
                <a:ea typeface="Tomorrow Semi Bold" pitchFamily="34" charset="-122"/>
                <a:cs typeface="Tomorrow Semi Bold" pitchFamily="34" charset="-120"/>
              </a:rPr>
              <a:t>Comprehensive Overview &amp; Architecture</a:t>
            </a: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6527" y="540782"/>
            <a:ext cx="9822537" cy="491490"/>
          </a:xfrm>
          <a:prstGeom prst="rect">
            <a:avLst/>
          </a:prstGeom>
          <a:noFill/>
          <a:ln/>
        </p:spPr>
        <p:txBody>
          <a:bodyPr wrap="none" lIns="0" tIns="0" rIns="0" bIns="0" rtlCol="0" anchor="t"/>
          <a:lstStyle/>
          <a:p>
            <a:pPr marL="0" indent="0" algn="l">
              <a:lnSpc>
                <a:spcPts val="3850"/>
              </a:lnSpc>
              <a:buNone/>
            </a:pPr>
            <a:r>
              <a:rPr lang="en-US" sz="3050" dirty="0">
                <a:solidFill>
                  <a:srgbClr val="1D1D1B"/>
                </a:solidFill>
                <a:latin typeface="Tomorrow Semi Bold" pitchFamily="34" charset="0"/>
                <a:ea typeface="Tomorrow Semi Bold" pitchFamily="34" charset="-122"/>
                <a:cs typeface="Tomorrow Semi Bold" pitchFamily="34" charset="-120"/>
              </a:rPr>
              <a:t>Appointment Flow: From Registration to Payment</a:t>
            </a:r>
            <a:endParaRPr lang="en-US" sz="3050" dirty="0"/>
          </a:p>
        </p:txBody>
      </p:sp>
      <p:sp>
        <p:nvSpPr>
          <p:cNvPr id="3" name="Text 1"/>
          <p:cNvSpPr/>
          <p:nvPr/>
        </p:nvSpPr>
        <p:spPr>
          <a:xfrm>
            <a:off x="786527" y="1346835"/>
            <a:ext cx="13057346" cy="503158"/>
          </a:xfrm>
          <a:prstGeom prst="rect">
            <a:avLst/>
          </a:prstGeom>
          <a:noFill/>
          <a:ln/>
        </p:spPr>
        <p:txBody>
          <a:bodyPr wrap="square" lIns="0" tIns="0" rIns="0" bIns="0" rtlCol="0" anchor="t"/>
          <a:lstStyle/>
          <a:p>
            <a:pPr marL="0" indent="0" algn="l">
              <a:lnSpc>
                <a:spcPts val="1950"/>
              </a:lnSpc>
              <a:buNone/>
            </a:pPr>
            <a:r>
              <a:rPr lang="en-US" sz="1200" dirty="0">
                <a:solidFill>
                  <a:srgbClr val="61615C"/>
                </a:solidFill>
                <a:latin typeface="Tomorrow" pitchFamily="34" charset="0"/>
                <a:ea typeface="Tomorrow" pitchFamily="34" charset="-122"/>
                <a:cs typeface="Tomorrow" pitchFamily="34" charset="-120"/>
              </a:rPr>
              <a:t>Our system streamlines the entire patient journey, ensuring a smooth and efficient experience from the moment a patient registers until their payment is processed. This systematic approach minimizes wait times and enhances patient satisfaction.</a:t>
            </a:r>
            <a:endParaRPr lang="en-US" sz="1200" dirty="0"/>
          </a:p>
        </p:txBody>
      </p:sp>
      <p:pic>
        <p:nvPicPr>
          <p:cNvPr id="4" name="Image 0" descr="preencoded.png"/>
          <p:cNvPicPr>
            <a:picLocks noChangeAspect="1"/>
          </p:cNvPicPr>
          <p:nvPr/>
        </p:nvPicPr>
        <p:blipFill>
          <a:blip r:embed="rId3"/>
          <a:stretch>
            <a:fillRect/>
          </a:stretch>
        </p:blipFill>
        <p:spPr>
          <a:xfrm>
            <a:off x="786527" y="2026920"/>
            <a:ext cx="786527" cy="943927"/>
          </a:xfrm>
          <a:prstGeom prst="rect">
            <a:avLst/>
          </a:prstGeom>
        </p:spPr>
      </p:pic>
      <p:sp>
        <p:nvSpPr>
          <p:cNvPr id="5" name="Text 2"/>
          <p:cNvSpPr/>
          <p:nvPr/>
        </p:nvSpPr>
        <p:spPr>
          <a:xfrm>
            <a:off x="1730335" y="2184202"/>
            <a:ext cx="1966436" cy="245864"/>
          </a:xfrm>
          <a:prstGeom prst="rect">
            <a:avLst/>
          </a:prstGeom>
          <a:noFill/>
          <a:ln/>
        </p:spPr>
        <p:txBody>
          <a:bodyPr wrap="none" lIns="0" tIns="0" rIns="0" bIns="0" rtlCol="0" anchor="t"/>
          <a:lstStyle/>
          <a:p>
            <a:pPr marL="0" indent="0" algn="l">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Patient Registration</a:t>
            </a:r>
            <a:endParaRPr lang="en-US" sz="1500" dirty="0"/>
          </a:p>
        </p:txBody>
      </p:sp>
      <p:sp>
        <p:nvSpPr>
          <p:cNvPr id="6" name="Text 3"/>
          <p:cNvSpPr/>
          <p:nvPr/>
        </p:nvSpPr>
        <p:spPr>
          <a:xfrm>
            <a:off x="1730335" y="2524363"/>
            <a:ext cx="12113538" cy="251579"/>
          </a:xfrm>
          <a:prstGeom prst="rect">
            <a:avLst/>
          </a:prstGeom>
          <a:noFill/>
          <a:ln/>
        </p:spPr>
        <p:txBody>
          <a:bodyPr wrap="none" lIns="0" tIns="0" rIns="0" bIns="0" rtlCol="0" anchor="t"/>
          <a:lstStyle/>
          <a:p>
            <a:pPr marL="0" indent="0" algn="l">
              <a:lnSpc>
                <a:spcPts val="1950"/>
              </a:lnSpc>
              <a:buNone/>
            </a:pPr>
            <a:r>
              <a:rPr lang="en-US" sz="1200" dirty="0">
                <a:solidFill>
                  <a:srgbClr val="61615C"/>
                </a:solidFill>
                <a:latin typeface="Tomorrow" pitchFamily="34" charset="0"/>
                <a:ea typeface="Tomorrow" pitchFamily="34" charset="-122"/>
                <a:cs typeface="Tomorrow" pitchFamily="34" charset="-120"/>
              </a:rPr>
              <a:t>Quick and secure patient data entry and profile creation.</a:t>
            </a:r>
            <a:endParaRPr lang="en-US" sz="1200" dirty="0"/>
          </a:p>
        </p:txBody>
      </p:sp>
      <p:pic>
        <p:nvPicPr>
          <p:cNvPr id="7" name="Image 1" descr="preencoded.png"/>
          <p:cNvPicPr>
            <a:picLocks noChangeAspect="1"/>
          </p:cNvPicPr>
          <p:nvPr/>
        </p:nvPicPr>
        <p:blipFill>
          <a:blip r:embed="rId4"/>
          <a:stretch>
            <a:fillRect/>
          </a:stretch>
        </p:blipFill>
        <p:spPr>
          <a:xfrm>
            <a:off x="786527" y="2970848"/>
            <a:ext cx="786527" cy="943927"/>
          </a:xfrm>
          <a:prstGeom prst="rect">
            <a:avLst/>
          </a:prstGeom>
        </p:spPr>
      </p:pic>
      <p:sp>
        <p:nvSpPr>
          <p:cNvPr id="8" name="Text 4"/>
          <p:cNvSpPr/>
          <p:nvPr/>
        </p:nvSpPr>
        <p:spPr>
          <a:xfrm>
            <a:off x="1730335" y="3128129"/>
            <a:ext cx="2491026" cy="245864"/>
          </a:xfrm>
          <a:prstGeom prst="rect">
            <a:avLst/>
          </a:prstGeom>
          <a:noFill/>
          <a:ln/>
        </p:spPr>
        <p:txBody>
          <a:bodyPr wrap="none" lIns="0" tIns="0" rIns="0" bIns="0" rtlCol="0" anchor="t"/>
          <a:lstStyle/>
          <a:p>
            <a:pPr marL="0" indent="0" algn="l">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Appointment Scheduling</a:t>
            </a:r>
            <a:endParaRPr lang="en-US" sz="1500" dirty="0"/>
          </a:p>
        </p:txBody>
      </p:sp>
      <p:sp>
        <p:nvSpPr>
          <p:cNvPr id="9" name="Text 5"/>
          <p:cNvSpPr/>
          <p:nvPr/>
        </p:nvSpPr>
        <p:spPr>
          <a:xfrm>
            <a:off x="1730335" y="3468291"/>
            <a:ext cx="12113538" cy="251579"/>
          </a:xfrm>
          <a:prstGeom prst="rect">
            <a:avLst/>
          </a:prstGeom>
          <a:noFill/>
          <a:ln/>
        </p:spPr>
        <p:txBody>
          <a:bodyPr wrap="none" lIns="0" tIns="0" rIns="0" bIns="0" rtlCol="0" anchor="t"/>
          <a:lstStyle/>
          <a:p>
            <a:pPr marL="0" indent="0" algn="l">
              <a:lnSpc>
                <a:spcPts val="1950"/>
              </a:lnSpc>
              <a:buNone/>
            </a:pPr>
            <a:r>
              <a:rPr lang="en-US" sz="1200" dirty="0">
                <a:solidFill>
                  <a:srgbClr val="61615C"/>
                </a:solidFill>
                <a:latin typeface="Tomorrow" pitchFamily="34" charset="0"/>
                <a:ea typeface="Tomorrow" pitchFamily="34" charset="-122"/>
                <a:cs typeface="Tomorrow" pitchFamily="34" charset="-120"/>
              </a:rPr>
              <a:t>Easy booking, rescheduling, and automated reminders for both staff and patients.</a:t>
            </a:r>
            <a:endParaRPr lang="en-US" sz="1200" dirty="0"/>
          </a:p>
        </p:txBody>
      </p:sp>
      <p:pic>
        <p:nvPicPr>
          <p:cNvPr id="10" name="Image 2" descr="preencoded.png"/>
          <p:cNvPicPr>
            <a:picLocks noChangeAspect="1"/>
          </p:cNvPicPr>
          <p:nvPr/>
        </p:nvPicPr>
        <p:blipFill>
          <a:blip r:embed="rId5"/>
          <a:stretch>
            <a:fillRect/>
          </a:stretch>
        </p:blipFill>
        <p:spPr>
          <a:xfrm>
            <a:off x="786527" y="3914775"/>
            <a:ext cx="786527" cy="943927"/>
          </a:xfrm>
          <a:prstGeom prst="rect">
            <a:avLst/>
          </a:prstGeom>
        </p:spPr>
      </p:pic>
      <p:sp>
        <p:nvSpPr>
          <p:cNvPr id="11" name="Text 6"/>
          <p:cNvSpPr/>
          <p:nvPr/>
        </p:nvSpPr>
        <p:spPr>
          <a:xfrm>
            <a:off x="1730335" y="4072057"/>
            <a:ext cx="1966436" cy="245864"/>
          </a:xfrm>
          <a:prstGeom prst="rect">
            <a:avLst/>
          </a:prstGeom>
          <a:noFill/>
          <a:ln/>
        </p:spPr>
        <p:txBody>
          <a:bodyPr wrap="none" lIns="0" tIns="0" rIns="0" bIns="0" rtlCol="0" anchor="t"/>
          <a:lstStyle/>
          <a:p>
            <a:pPr marL="0" indent="0" algn="l">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Doctor Check-in</a:t>
            </a:r>
            <a:endParaRPr lang="en-US" sz="1500" dirty="0"/>
          </a:p>
        </p:txBody>
      </p:sp>
      <p:sp>
        <p:nvSpPr>
          <p:cNvPr id="12" name="Text 7"/>
          <p:cNvSpPr/>
          <p:nvPr/>
        </p:nvSpPr>
        <p:spPr>
          <a:xfrm>
            <a:off x="1730335" y="4412218"/>
            <a:ext cx="12113538" cy="251579"/>
          </a:xfrm>
          <a:prstGeom prst="rect">
            <a:avLst/>
          </a:prstGeom>
          <a:noFill/>
          <a:ln/>
        </p:spPr>
        <p:txBody>
          <a:bodyPr wrap="none" lIns="0" tIns="0" rIns="0" bIns="0" rtlCol="0" anchor="t"/>
          <a:lstStyle/>
          <a:p>
            <a:pPr marL="0" indent="0" algn="l">
              <a:lnSpc>
                <a:spcPts val="1950"/>
              </a:lnSpc>
              <a:buNone/>
            </a:pPr>
            <a:r>
              <a:rPr lang="en-US" sz="1200" dirty="0">
                <a:solidFill>
                  <a:srgbClr val="61615C"/>
                </a:solidFill>
                <a:latin typeface="Tomorrow" pitchFamily="34" charset="0"/>
                <a:ea typeface="Tomorrow" pitchFamily="34" charset="-122"/>
                <a:cs typeface="Tomorrow" pitchFamily="34" charset="-120"/>
              </a:rPr>
              <a:t>Doctors can quickly access patient details and appointment history.</a:t>
            </a:r>
            <a:endParaRPr lang="en-US" sz="1200" dirty="0"/>
          </a:p>
        </p:txBody>
      </p:sp>
      <p:pic>
        <p:nvPicPr>
          <p:cNvPr id="13" name="Image 3" descr="preencoded.png"/>
          <p:cNvPicPr>
            <a:picLocks noChangeAspect="1"/>
          </p:cNvPicPr>
          <p:nvPr/>
        </p:nvPicPr>
        <p:blipFill>
          <a:blip r:embed="rId6"/>
          <a:stretch>
            <a:fillRect/>
          </a:stretch>
        </p:blipFill>
        <p:spPr>
          <a:xfrm>
            <a:off x="786527" y="4858703"/>
            <a:ext cx="786527" cy="943927"/>
          </a:xfrm>
          <a:prstGeom prst="rect">
            <a:avLst/>
          </a:prstGeom>
        </p:spPr>
      </p:pic>
      <p:sp>
        <p:nvSpPr>
          <p:cNvPr id="14" name="Text 8"/>
          <p:cNvSpPr/>
          <p:nvPr/>
        </p:nvSpPr>
        <p:spPr>
          <a:xfrm>
            <a:off x="1730335" y="5015984"/>
            <a:ext cx="2093714" cy="245864"/>
          </a:xfrm>
          <a:prstGeom prst="rect">
            <a:avLst/>
          </a:prstGeom>
          <a:noFill/>
          <a:ln/>
        </p:spPr>
        <p:txBody>
          <a:bodyPr wrap="none" lIns="0" tIns="0" rIns="0" bIns="0" rtlCol="0" anchor="t"/>
          <a:lstStyle/>
          <a:p>
            <a:pPr marL="0" indent="0" algn="l">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Treatment Recording</a:t>
            </a:r>
            <a:endParaRPr lang="en-US" sz="1500" dirty="0"/>
          </a:p>
        </p:txBody>
      </p:sp>
      <p:sp>
        <p:nvSpPr>
          <p:cNvPr id="15" name="Text 9"/>
          <p:cNvSpPr/>
          <p:nvPr/>
        </p:nvSpPr>
        <p:spPr>
          <a:xfrm>
            <a:off x="1730335" y="5356146"/>
            <a:ext cx="12113538" cy="251579"/>
          </a:xfrm>
          <a:prstGeom prst="rect">
            <a:avLst/>
          </a:prstGeom>
          <a:noFill/>
          <a:ln/>
        </p:spPr>
        <p:txBody>
          <a:bodyPr wrap="none" lIns="0" tIns="0" rIns="0" bIns="0" rtlCol="0" anchor="t"/>
          <a:lstStyle/>
          <a:p>
            <a:pPr marL="0" indent="0" algn="l">
              <a:lnSpc>
                <a:spcPts val="1950"/>
              </a:lnSpc>
              <a:buNone/>
            </a:pPr>
            <a:r>
              <a:rPr lang="en-US" sz="1200" dirty="0">
                <a:solidFill>
                  <a:srgbClr val="61615C"/>
                </a:solidFill>
                <a:latin typeface="Tomorrow" pitchFamily="34" charset="0"/>
                <a:ea typeface="Tomorrow" pitchFamily="34" charset="-122"/>
                <a:cs typeface="Tomorrow" pitchFamily="34" charset="-120"/>
              </a:rPr>
              <a:t>Detailed capture of procedures, notes, and treatment progress.</a:t>
            </a:r>
            <a:endParaRPr lang="en-US" sz="1200" dirty="0"/>
          </a:p>
        </p:txBody>
      </p:sp>
      <p:pic>
        <p:nvPicPr>
          <p:cNvPr id="16" name="Image 4" descr="preencoded.png"/>
          <p:cNvPicPr>
            <a:picLocks noChangeAspect="1"/>
          </p:cNvPicPr>
          <p:nvPr/>
        </p:nvPicPr>
        <p:blipFill>
          <a:blip r:embed="rId7"/>
          <a:stretch>
            <a:fillRect/>
          </a:stretch>
        </p:blipFill>
        <p:spPr>
          <a:xfrm>
            <a:off x="786527" y="5802630"/>
            <a:ext cx="786527" cy="943927"/>
          </a:xfrm>
          <a:prstGeom prst="rect">
            <a:avLst/>
          </a:prstGeom>
        </p:spPr>
      </p:pic>
      <p:sp>
        <p:nvSpPr>
          <p:cNvPr id="17" name="Text 10"/>
          <p:cNvSpPr/>
          <p:nvPr/>
        </p:nvSpPr>
        <p:spPr>
          <a:xfrm>
            <a:off x="1730335" y="5959912"/>
            <a:ext cx="2823567" cy="245864"/>
          </a:xfrm>
          <a:prstGeom prst="rect">
            <a:avLst/>
          </a:prstGeom>
          <a:noFill/>
          <a:ln/>
        </p:spPr>
        <p:txBody>
          <a:bodyPr wrap="none" lIns="0" tIns="0" rIns="0" bIns="0" rtlCol="0" anchor="t"/>
          <a:lstStyle/>
          <a:p>
            <a:pPr marL="0" indent="0" algn="l">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Prescription &amp; Lab Requests</a:t>
            </a:r>
            <a:endParaRPr lang="en-US" sz="1500" dirty="0"/>
          </a:p>
        </p:txBody>
      </p:sp>
      <p:sp>
        <p:nvSpPr>
          <p:cNvPr id="18" name="Text 11"/>
          <p:cNvSpPr/>
          <p:nvPr/>
        </p:nvSpPr>
        <p:spPr>
          <a:xfrm>
            <a:off x="1730335" y="6300073"/>
            <a:ext cx="12113538" cy="251579"/>
          </a:xfrm>
          <a:prstGeom prst="rect">
            <a:avLst/>
          </a:prstGeom>
          <a:noFill/>
          <a:ln/>
        </p:spPr>
        <p:txBody>
          <a:bodyPr wrap="none" lIns="0" tIns="0" rIns="0" bIns="0" rtlCol="0" anchor="t"/>
          <a:lstStyle/>
          <a:p>
            <a:pPr marL="0" indent="0" algn="l">
              <a:lnSpc>
                <a:spcPts val="1950"/>
              </a:lnSpc>
              <a:buNone/>
            </a:pPr>
            <a:r>
              <a:rPr lang="en-US" sz="1200" dirty="0">
                <a:solidFill>
                  <a:srgbClr val="61615C"/>
                </a:solidFill>
                <a:latin typeface="Tomorrow" pitchFamily="34" charset="0"/>
                <a:ea typeface="Tomorrow" pitchFamily="34" charset="-122"/>
                <a:cs typeface="Tomorrow" pitchFamily="34" charset="-120"/>
              </a:rPr>
              <a:t>Seamless generation of prescriptions and submission of lab requests.</a:t>
            </a:r>
            <a:endParaRPr lang="en-US" sz="1200" dirty="0"/>
          </a:p>
        </p:txBody>
      </p:sp>
      <p:pic>
        <p:nvPicPr>
          <p:cNvPr id="19" name="Image 5" descr="preencoded.png"/>
          <p:cNvPicPr>
            <a:picLocks noChangeAspect="1"/>
          </p:cNvPicPr>
          <p:nvPr/>
        </p:nvPicPr>
        <p:blipFill>
          <a:blip r:embed="rId8"/>
          <a:stretch>
            <a:fillRect/>
          </a:stretch>
        </p:blipFill>
        <p:spPr>
          <a:xfrm>
            <a:off x="786527" y="6746558"/>
            <a:ext cx="786527" cy="943927"/>
          </a:xfrm>
          <a:prstGeom prst="rect">
            <a:avLst/>
          </a:prstGeom>
        </p:spPr>
      </p:pic>
      <p:sp>
        <p:nvSpPr>
          <p:cNvPr id="20" name="Text 12"/>
          <p:cNvSpPr/>
          <p:nvPr/>
        </p:nvSpPr>
        <p:spPr>
          <a:xfrm>
            <a:off x="1730335" y="6903839"/>
            <a:ext cx="1966436" cy="245864"/>
          </a:xfrm>
          <a:prstGeom prst="rect">
            <a:avLst/>
          </a:prstGeom>
          <a:noFill/>
          <a:ln/>
        </p:spPr>
        <p:txBody>
          <a:bodyPr wrap="none" lIns="0" tIns="0" rIns="0" bIns="0" rtlCol="0" anchor="t"/>
          <a:lstStyle/>
          <a:p>
            <a:pPr marL="0" indent="0" algn="l">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Invoice &amp; Payment</a:t>
            </a:r>
            <a:endParaRPr lang="en-US" sz="1500" dirty="0"/>
          </a:p>
        </p:txBody>
      </p:sp>
      <p:sp>
        <p:nvSpPr>
          <p:cNvPr id="21" name="Text 13"/>
          <p:cNvSpPr/>
          <p:nvPr/>
        </p:nvSpPr>
        <p:spPr>
          <a:xfrm>
            <a:off x="1730335" y="7244001"/>
            <a:ext cx="12113538" cy="251579"/>
          </a:xfrm>
          <a:prstGeom prst="rect">
            <a:avLst/>
          </a:prstGeom>
          <a:noFill/>
          <a:ln/>
        </p:spPr>
        <p:txBody>
          <a:bodyPr wrap="none" lIns="0" tIns="0" rIns="0" bIns="0" rtlCol="0" anchor="t"/>
          <a:lstStyle/>
          <a:p>
            <a:pPr marL="0" indent="0" algn="l">
              <a:lnSpc>
                <a:spcPts val="1950"/>
              </a:lnSpc>
              <a:buNone/>
            </a:pPr>
            <a:r>
              <a:rPr lang="en-US" sz="1200" dirty="0">
                <a:solidFill>
                  <a:srgbClr val="61615C"/>
                </a:solidFill>
                <a:latin typeface="Tomorrow" pitchFamily="34" charset="0"/>
                <a:ea typeface="Tomorrow" pitchFamily="34" charset="-122"/>
                <a:cs typeface="Tomorrow" pitchFamily="34" charset="-120"/>
              </a:rPr>
              <a:t>Automated billing and flexible payment processing.</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3098"/>
            <a:ext cx="7314248" cy="465177"/>
          </a:xfrm>
          <a:prstGeom prst="rect">
            <a:avLst/>
          </a:prstGeom>
          <a:noFill/>
          <a:ln/>
        </p:spPr>
        <p:txBody>
          <a:bodyPr wrap="none" lIns="0" tIns="0" rIns="0" bIns="0" rtlCol="0" anchor="t"/>
          <a:lstStyle/>
          <a:p>
            <a:pPr marL="0" indent="0" algn="l">
              <a:lnSpc>
                <a:spcPts val="3650"/>
              </a:lnSpc>
              <a:buNone/>
            </a:pPr>
            <a:r>
              <a:rPr lang="en-US" sz="2900" dirty="0">
                <a:solidFill>
                  <a:srgbClr val="1D1D1B"/>
                </a:solidFill>
                <a:latin typeface="Tomorrow Semi Bold" pitchFamily="34" charset="0"/>
                <a:ea typeface="Tomorrow Semi Bold" pitchFamily="34" charset="-122"/>
                <a:cs typeface="Tomorrow Semi Bold" pitchFamily="34" charset="-120"/>
              </a:rPr>
              <a:t>Treatment &amp; Prescription Management</a:t>
            </a:r>
            <a:endParaRPr lang="en-US" sz="2900" dirty="0"/>
          </a:p>
        </p:txBody>
      </p:sp>
      <p:sp>
        <p:nvSpPr>
          <p:cNvPr id="4" name="Text 1"/>
          <p:cNvSpPr/>
          <p:nvPr/>
        </p:nvSpPr>
        <p:spPr>
          <a:xfrm>
            <a:off x="793790" y="1661517"/>
            <a:ext cx="7556421" cy="714375"/>
          </a:xfrm>
          <a:prstGeom prst="rect">
            <a:avLst/>
          </a:prstGeom>
          <a:noFill/>
          <a:ln/>
        </p:spPr>
        <p:txBody>
          <a:bodyPr wrap="squar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The system offers comprehensive tools for managing patient treatments and prescriptions. This module ensures that all aspects of patient care are meticulously recorded and easily accessible, supporting informed clinical decisions.</a:t>
            </a:r>
            <a:endParaRPr lang="en-US" sz="1150" dirty="0"/>
          </a:p>
        </p:txBody>
      </p:sp>
      <p:sp>
        <p:nvSpPr>
          <p:cNvPr id="5" name="Shape 2"/>
          <p:cNvSpPr/>
          <p:nvPr/>
        </p:nvSpPr>
        <p:spPr>
          <a:xfrm>
            <a:off x="793790" y="2543294"/>
            <a:ext cx="7556421" cy="1126212"/>
          </a:xfrm>
          <a:prstGeom prst="roundRect">
            <a:avLst>
              <a:gd name="adj" fmla="val 6495"/>
            </a:avLst>
          </a:prstGeom>
          <a:solidFill>
            <a:srgbClr val="FCFCFC"/>
          </a:solidFill>
          <a:ln w="15240">
            <a:solidFill>
              <a:srgbClr val="D6D0D0"/>
            </a:solidFill>
            <a:prstDash val="solid"/>
          </a:ln>
        </p:spPr>
        <p:txBody>
          <a:bodyPr/>
          <a:lstStyle/>
          <a:p>
            <a:endParaRPr lang="en-US"/>
          </a:p>
        </p:txBody>
      </p:sp>
      <p:sp>
        <p:nvSpPr>
          <p:cNvPr id="6" name="Shape 3"/>
          <p:cNvSpPr/>
          <p:nvPr/>
        </p:nvSpPr>
        <p:spPr>
          <a:xfrm>
            <a:off x="778550" y="2543294"/>
            <a:ext cx="60960" cy="1126212"/>
          </a:xfrm>
          <a:prstGeom prst="roundRect">
            <a:avLst>
              <a:gd name="adj" fmla="val 36628"/>
            </a:avLst>
          </a:prstGeom>
          <a:solidFill>
            <a:srgbClr val="1D1D1B"/>
          </a:solidFill>
          <a:ln/>
        </p:spPr>
        <p:txBody>
          <a:bodyPr/>
          <a:lstStyle/>
          <a:p>
            <a:endParaRPr lang="en-US"/>
          </a:p>
        </p:txBody>
      </p:sp>
      <p:sp>
        <p:nvSpPr>
          <p:cNvPr id="7" name="Text 4"/>
          <p:cNvSpPr/>
          <p:nvPr/>
        </p:nvSpPr>
        <p:spPr>
          <a:xfrm>
            <a:off x="1003578" y="2707362"/>
            <a:ext cx="1951434"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Treatment as Header</a:t>
            </a:r>
            <a:endParaRPr lang="en-US" sz="1450" dirty="0"/>
          </a:p>
        </p:txBody>
      </p:sp>
      <p:sp>
        <p:nvSpPr>
          <p:cNvPr id="8" name="Text 5"/>
          <p:cNvSpPr/>
          <p:nvPr/>
        </p:nvSpPr>
        <p:spPr>
          <a:xfrm>
            <a:off x="1003578" y="3029188"/>
            <a:ext cx="7182564" cy="476250"/>
          </a:xfrm>
          <a:prstGeom prst="rect">
            <a:avLst/>
          </a:prstGeom>
          <a:noFill/>
          <a:ln/>
        </p:spPr>
        <p:txBody>
          <a:bodyPr wrap="squar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Each patient case is organized under a main treatment header, allowing for multiple associated procedures. This structure provides a clear overview of the entire treatment plan.</a:t>
            </a:r>
            <a:endParaRPr lang="en-US" sz="1150" dirty="0"/>
          </a:p>
        </p:txBody>
      </p:sp>
      <p:sp>
        <p:nvSpPr>
          <p:cNvPr id="9" name="Shape 6"/>
          <p:cNvSpPr/>
          <p:nvPr/>
        </p:nvSpPr>
        <p:spPr>
          <a:xfrm>
            <a:off x="793790" y="3818334"/>
            <a:ext cx="7556421" cy="1126212"/>
          </a:xfrm>
          <a:prstGeom prst="roundRect">
            <a:avLst>
              <a:gd name="adj" fmla="val 6495"/>
            </a:avLst>
          </a:prstGeom>
          <a:solidFill>
            <a:srgbClr val="FCFCFC"/>
          </a:solidFill>
          <a:ln w="15240">
            <a:solidFill>
              <a:srgbClr val="D6D0D0"/>
            </a:solidFill>
            <a:prstDash val="solid"/>
          </a:ln>
        </p:spPr>
        <p:txBody>
          <a:bodyPr/>
          <a:lstStyle/>
          <a:p>
            <a:endParaRPr lang="en-US"/>
          </a:p>
        </p:txBody>
      </p:sp>
      <p:sp>
        <p:nvSpPr>
          <p:cNvPr id="10" name="Shape 7"/>
          <p:cNvSpPr/>
          <p:nvPr/>
        </p:nvSpPr>
        <p:spPr>
          <a:xfrm>
            <a:off x="778550" y="3818334"/>
            <a:ext cx="60960" cy="1126212"/>
          </a:xfrm>
          <a:prstGeom prst="roundRect">
            <a:avLst>
              <a:gd name="adj" fmla="val 36628"/>
            </a:avLst>
          </a:prstGeom>
          <a:solidFill>
            <a:srgbClr val="1D1D1B"/>
          </a:solidFill>
          <a:ln/>
        </p:spPr>
        <p:txBody>
          <a:bodyPr/>
          <a:lstStyle/>
          <a:p>
            <a:endParaRPr lang="en-US"/>
          </a:p>
        </p:txBody>
      </p:sp>
      <p:sp>
        <p:nvSpPr>
          <p:cNvPr id="11" name="Text 8"/>
          <p:cNvSpPr/>
          <p:nvPr/>
        </p:nvSpPr>
        <p:spPr>
          <a:xfrm>
            <a:off x="1003578" y="3982402"/>
            <a:ext cx="1943100"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Prescription Linkage</a:t>
            </a:r>
            <a:endParaRPr lang="en-US" sz="1450" dirty="0"/>
          </a:p>
        </p:txBody>
      </p:sp>
      <p:sp>
        <p:nvSpPr>
          <p:cNvPr id="12" name="Text 9"/>
          <p:cNvSpPr/>
          <p:nvPr/>
        </p:nvSpPr>
        <p:spPr>
          <a:xfrm>
            <a:off x="1003578" y="4304228"/>
            <a:ext cx="7182564" cy="476250"/>
          </a:xfrm>
          <a:prstGeom prst="rect">
            <a:avLst/>
          </a:prstGeom>
          <a:noFill/>
          <a:ln/>
        </p:spPr>
        <p:txBody>
          <a:bodyPr wrap="squar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All prescriptions are directly linked to the corresponding treatment, ensuring a complete medical record.</a:t>
            </a:r>
            <a:endParaRPr lang="en-US" sz="1150" dirty="0"/>
          </a:p>
        </p:txBody>
      </p:sp>
      <p:sp>
        <p:nvSpPr>
          <p:cNvPr id="13" name="Shape 10"/>
          <p:cNvSpPr/>
          <p:nvPr/>
        </p:nvSpPr>
        <p:spPr>
          <a:xfrm>
            <a:off x="793790" y="5093375"/>
            <a:ext cx="7556421" cy="888087"/>
          </a:xfrm>
          <a:prstGeom prst="roundRect">
            <a:avLst>
              <a:gd name="adj" fmla="val 8237"/>
            </a:avLst>
          </a:prstGeom>
          <a:solidFill>
            <a:srgbClr val="FCFCFC"/>
          </a:solidFill>
          <a:ln w="15240">
            <a:solidFill>
              <a:srgbClr val="D6D0D0"/>
            </a:solidFill>
            <a:prstDash val="solid"/>
          </a:ln>
        </p:spPr>
        <p:txBody>
          <a:bodyPr/>
          <a:lstStyle/>
          <a:p>
            <a:endParaRPr lang="en-US"/>
          </a:p>
        </p:txBody>
      </p:sp>
      <p:sp>
        <p:nvSpPr>
          <p:cNvPr id="14" name="Shape 11"/>
          <p:cNvSpPr/>
          <p:nvPr/>
        </p:nvSpPr>
        <p:spPr>
          <a:xfrm>
            <a:off x="778550" y="5093375"/>
            <a:ext cx="60960" cy="888087"/>
          </a:xfrm>
          <a:prstGeom prst="roundRect">
            <a:avLst>
              <a:gd name="adj" fmla="val 36628"/>
            </a:avLst>
          </a:prstGeom>
          <a:solidFill>
            <a:srgbClr val="1D1D1B"/>
          </a:solidFill>
          <a:ln/>
        </p:spPr>
        <p:txBody>
          <a:bodyPr/>
          <a:lstStyle/>
          <a:p>
            <a:endParaRPr lang="en-US"/>
          </a:p>
        </p:txBody>
      </p:sp>
      <p:sp>
        <p:nvSpPr>
          <p:cNvPr id="15" name="Text 12"/>
          <p:cNvSpPr/>
          <p:nvPr/>
        </p:nvSpPr>
        <p:spPr>
          <a:xfrm>
            <a:off x="1003578" y="5257443"/>
            <a:ext cx="2660213"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Medicine &amp; Dosage Tracking</a:t>
            </a:r>
            <a:endParaRPr lang="en-US" sz="1450" dirty="0"/>
          </a:p>
        </p:txBody>
      </p:sp>
      <p:sp>
        <p:nvSpPr>
          <p:cNvPr id="16" name="Text 13"/>
          <p:cNvSpPr/>
          <p:nvPr/>
        </p:nvSpPr>
        <p:spPr>
          <a:xfrm>
            <a:off x="1003578" y="5579269"/>
            <a:ext cx="7182564" cy="238125"/>
          </a:xfrm>
          <a:prstGeom prst="rect">
            <a:avLst/>
          </a:prstGeom>
          <a:noFill/>
          <a:ln/>
        </p:spPr>
        <p:txBody>
          <a:bodyPr wrap="non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Detailed tracking of prescribed medications, dosages, and administration instructions.</a:t>
            </a:r>
            <a:endParaRPr lang="en-US" sz="1150" dirty="0"/>
          </a:p>
        </p:txBody>
      </p:sp>
      <p:sp>
        <p:nvSpPr>
          <p:cNvPr id="17" name="Shape 14"/>
          <p:cNvSpPr/>
          <p:nvPr/>
        </p:nvSpPr>
        <p:spPr>
          <a:xfrm>
            <a:off x="793790" y="6130290"/>
            <a:ext cx="7556421" cy="1126212"/>
          </a:xfrm>
          <a:prstGeom prst="roundRect">
            <a:avLst>
              <a:gd name="adj" fmla="val 6495"/>
            </a:avLst>
          </a:prstGeom>
          <a:solidFill>
            <a:srgbClr val="FCFCFC"/>
          </a:solidFill>
          <a:ln w="15240">
            <a:solidFill>
              <a:srgbClr val="D6D0D0"/>
            </a:solidFill>
            <a:prstDash val="solid"/>
          </a:ln>
        </p:spPr>
        <p:txBody>
          <a:bodyPr/>
          <a:lstStyle/>
          <a:p>
            <a:endParaRPr lang="en-US"/>
          </a:p>
        </p:txBody>
      </p:sp>
      <p:sp>
        <p:nvSpPr>
          <p:cNvPr id="18" name="Shape 15"/>
          <p:cNvSpPr/>
          <p:nvPr/>
        </p:nvSpPr>
        <p:spPr>
          <a:xfrm>
            <a:off x="778550" y="6130290"/>
            <a:ext cx="60960" cy="1126212"/>
          </a:xfrm>
          <a:prstGeom prst="roundRect">
            <a:avLst>
              <a:gd name="adj" fmla="val 36628"/>
            </a:avLst>
          </a:prstGeom>
          <a:solidFill>
            <a:srgbClr val="1D1D1B"/>
          </a:solidFill>
          <a:ln/>
        </p:spPr>
        <p:txBody>
          <a:bodyPr/>
          <a:lstStyle/>
          <a:p>
            <a:endParaRPr lang="en-US"/>
          </a:p>
        </p:txBody>
      </p:sp>
      <p:sp>
        <p:nvSpPr>
          <p:cNvPr id="19" name="Text 16"/>
          <p:cNvSpPr/>
          <p:nvPr/>
        </p:nvSpPr>
        <p:spPr>
          <a:xfrm>
            <a:off x="1003578" y="6294358"/>
            <a:ext cx="2318980"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Medical Files Integration</a:t>
            </a:r>
            <a:endParaRPr lang="en-US" sz="1450" dirty="0"/>
          </a:p>
        </p:txBody>
      </p:sp>
      <p:sp>
        <p:nvSpPr>
          <p:cNvPr id="20" name="Text 17"/>
          <p:cNvSpPr/>
          <p:nvPr/>
        </p:nvSpPr>
        <p:spPr>
          <a:xfrm>
            <a:off x="1003578" y="6616184"/>
            <a:ext cx="7182564" cy="476250"/>
          </a:xfrm>
          <a:prstGeom prst="rect">
            <a:avLst/>
          </a:prstGeom>
          <a:noFill/>
          <a:ln/>
        </p:spPr>
        <p:txBody>
          <a:bodyPr wrap="squar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Securely attach and link all relevant medical files, such as X-rays, scans, and consent forms, to specific treatments.</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25937"/>
            <a:ext cx="7025640" cy="403146"/>
          </a:xfrm>
          <a:prstGeom prst="rect">
            <a:avLst/>
          </a:prstGeom>
          <a:noFill/>
          <a:ln/>
        </p:spPr>
        <p:txBody>
          <a:bodyPr wrap="none" lIns="0" tIns="0" rIns="0" bIns="0" rtlCol="0" anchor="t"/>
          <a:lstStyle/>
          <a:p>
            <a:pPr marL="0" indent="0" algn="l">
              <a:lnSpc>
                <a:spcPts val="3150"/>
              </a:lnSpc>
              <a:buNone/>
            </a:pPr>
            <a:r>
              <a:rPr lang="en-US" sz="2500" dirty="0">
                <a:solidFill>
                  <a:srgbClr val="1D1D1B"/>
                </a:solidFill>
                <a:latin typeface="Tomorrow Semi Bold" pitchFamily="34" charset="0"/>
                <a:ea typeface="Tomorrow Semi Bold" pitchFamily="34" charset="-122"/>
                <a:cs typeface="Tomorrow Semi Bold" pitchFamily="34" charset="-120"/>
              </a:rPr>
              <a:t>Billing &amp; Payments: Financial Management</a:t>
            </a:r>
            <a:endParaRPr lang="en-US" sz="2500" dirty="0"/>
          </a:p>
        </p:txBody>
      </p:sp>
      <p:sp>
        <p:nvSpPr>
          <p:cNvPr id="4" name="Text 1"/>
          <p:cNvSpPr/>
          <p:nvPr/>
        </p:nvSpPr>
        <p:spPr>
          <a:xfrm>
            <a:off x="6280190" y="1422559"/>
            <a:ext cx="7556421" cy="412909"/>
          </a:xfrm>
          <a:prstGeom prst="rect">
            <a:avLst/>
          </a:prstGeom>
          <a:noFill/>
          <a:ln/>
        </p:spPr>
        <p:txBody>
          <a:bodyPr wrap="squar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Our billing and payment module is designed to simplify financial operations for your dental practice. It provides robust tools for invoice generation, payment tracking, and revenue management, ensuring financial accuracy and transparency.</a:t>
            </a:r>
            <a:endParaRPr lang="en-US" sz="1000" dirty="0"/>
          </a:p>
        </p:txBody>
      </p:sp>
      <p:sp>
        <p:nvSpPr>
          <p:cNvPr id="5" name="Shape 2"/>
          <p:cNvSpPr/>
          <p:nvPr/>
        </p:nvSpPr>
        <p:spPr>
          <a:xfrm>
            <a:off x="6280190" y="1980486"/>
            <a:ext cx="7556421" cy="1259086"/>
          </a:xfrm>
          <a:prstGeom prst="roundRect">
            <a:avLst>
              <a:gd name="adj" fmla="val 1537"/>
            </a:avLst>
          </a:prstGeom>
          <a:solidFill>
            <a:srgbClr val="F0EAEA"/>
          </a:solidFill>
          <a:ln/>
        </p:spPr>
        <p:txBody>
          <a:bodyPr/>
          <a:lstStyle/>
          <a:p>
            <a:endParaRPr lang="en-US"/>
          </a:p>
        </p:txBody>
      </p:sp>
      <p:sp>
        <p:nvSpPr>
          <p:cNvPr id="6" name="Shape 3"/>
          <p:cNvSpPr/>
          <p:nvPr/>
        </p:nvSpPr>
        <p:spPr>
          <a:xfrm>
            <a:off x="6409134" y="2109430"/>
            <a:ext cx="386953" cy="386953"/>
          </a:xfrm>
          <a:prstGeom prst="roundRect">
            <a:avLst>
              <a:gd name="adj" fmla="val 23628414"/>
            </a:avLst>
          </a:prstGeom>
          <a:solidFill>
            <a:srgbClr val="1D1D1B"/>
          </a:solidFill>
          <a:ln/>
        </p:spPr>
        <p:txBody>
          <a:bodyPr/>
          <a:lstStyle/>
          <a:p>
            <a:endParaRPr lang="en-US"/>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5576" y="2215872"/>
            <a:ext cx="174069" cy="174069"/>
          </a:xfrm>
          <a:prstGeom prst="rect">
            <a:avLst/>
          </a:prstGeom>
        </p:spPr>
      </p:pic>
      <p:sp>
        <p:nvSpPr>
          <p:cNvPr id="8" name="Text 4"/>
          <p:cNvSpPr/>
          <p:nvPr/>
        </p:nvSpPr>
        <p:spPr>
          <a:xfrm>
            <a:off x="6409134" y="2625328"/>
            <a:ext cx="2322433" cy="201454"/>
          </a:xfrm>
          <a:prstGeom prst="rect">
            <a:avLst/>
          </a:prstGeom>
          <a:noFill/>
          <a:ln/>
        </p:spPr>
        <p:txBody>
          <a:bodyPr wrap="none" lIns="0" tIns="0" rIns="0" bIns="0" rtlCol="0" anchor="t"/>
          <a:lstStyle/>
          <a:p>
            <a:pPr marL="0" indent="0" algn="l">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Invoices with Multiple Items</a:t>
            </a:r>
            <a:endParaRPr lang="en-US" sz="1250" dirty="0"/>
          </a:p>
        </p:txBody>
      </p:sp>
      <p:sp>
        <p:nvSpPr>
          <p:cNvPr id="9" name="Text 5"/>
          <p:cNvSpPr/>
          <p:nvPr/>
        </p:nvSpPr>
        <p:spPr>
          <a:xfrm>
            <a:off x="6409134" y="2904173"/>
            <a:ext cx="7298531" cy="206454"/>
          </a:xfrm>
          <a:prstGeom prst="rect">
            <a:avLst/>
          </a:prstGeom>
          <a:noFill/>
          <a:ln/>
        </p:spPr>
        <p:txBody>
          <a:bodyPr wrap="non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Generate detailed invoices that can include various procedures, medications, and services.</a:t>
            </a:r>
            <a:endParaRPr lang="en-US" sz="1000" dirty="0"/>
          </a:p>
        </p:txBody>
      </p:sp>
      <p:sp>
        <p:nvSpPr>
          <p:cNvPr id="10" name="Shape 6"/>
          <p:cNvSpPr/>
          <p:nvPr/>
        </p:nvSpPr>
        <p:spPr>
          <a:xfrm>
            <a:off x="6280190" y="3368516"/>
            <a:ext cx="7556421" cy="1259086"/>
          </a:xfrm>
          <a:prstGeom prst="roundRect">
            <a:avLst>
              <a:gd name="adj" fmla="val 1537"/>
            </a:avLst>
          </a:prstGeom>
          <a:solidFill>
            <a:srgbClr val="F0EAEA"/>
          </a:solidFill>
          <a:ln/>
        </p:spPr>
        <p:txBody>
          <a:bodyPr/>
          <a:lstStyle/>
          <a:p>
            <a:endParaRPr lang="en-US"/>
          </a:p>
        </p:txBody>
      </p:sp>
      <p:sp>
        <p:nvSpPr>
          <p:cNvPr id="11" name="Shape 7"/>
          <p:cNvSpPr/>
          <p:nvPr/>
        </p:nvSpPr>
        <p:spPr>
          <a:xfrm>
            <a:off x="6409134" y="3497461"/>
            <a:ext cx="386953" cy="386953"/>
          </a:xfrm>
          <a:prstGeom prst="roundRect">
            <a:avLst>
              <a:gd name="adj" fmla="val 23628414"/>
            </a:avLst>
          </a:prstGeom>
          <a:solidFill>
            <a:srgbClr val="1D1D1B"/>
          </a:solidFill>
          <a:ln/>
        </p:spPr>
        <p:txBody>
          <a:bodyPr/>
          <a:lstStyle/>
          <a:p>
            <a:endParaRPr lang="en-US"/>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5576" y="3603903"/>
            <a:ext cx="174069" cy="174069"/>
          </a:xfrm>
          <a:prstGeom prst="rect">
            <a:avLst/>
          </a:prstGeom>
        </p:spPr>
      </p:pic>
      <p:sp>
        <p:nvSpPr>
          <p:cNvPr id="13" name="Text 8"/>
          <p:cNvSpPr/>
          <p:nvPr/>
        </p:nvSpPr>
        <p:spPr>
          <a:xfrm>
            <a:off x="6409134" y="4013359"/>
            <a:ext cx="2520077" cy="201454"/>
          </a:xfrm>
          <a:prstGeom prst="rect">
            <a:avLst/>
          </a:prstGeom>
          <a:noFill/>
          <a:ln/>
        </p:spPr>
        <p:txBody>
          <a:bodyPr wrap="none" lIns="0" tIns="0" rIns="0" bIns="0" rtlCol="0" anchor="t"/>
          <a:lstStyle/>
          <a:p>
            <a:pPr marL="0" indent="0" algn="l">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Payments Tracked Individually</a:t>
            </a:r>
            <a:endParaRPr lang="en-US" sz="1250" dirty="0"/>
          </a:p>
        </p:txBody>
      </p:sp>
      <p:sp>
        <p:nvSpPr>
          <p:cNvPr id="14" name="Text 9"/>
          <p:cNvSpPr/>
          <p:nvPr/>
        </p:nvSpPr>
        <p:spPr>
          <a:xfrm>
            <a:off x="6409134" y="4292203"/>
            <a:ext cx="7298531" cy="206454"/>
          </a:xfrm>
          <a:prstGeom prst="rect">
            <a:avLst/>
          </a:prstGeom>
          <a:noFill/>
          <a:ln/>
        </p:spPr>
        <p:txBody>
          <a:bodyPr wrap="non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Each payment is recorded separately, allowing for precise tracking and reconciliation.</a:t>
            </a:r>
            <a:endParaRPr lang="en-US" sz="1000" dirty="0"/>
          </a:p>
        </p:txBody>
      </p:sp>
      <p:sp>
        <p:nvSpPr>
          <p:cNvPr id="15" name="Shape 10"/>
          <p:cNvSpPr/>
          <p:nvPr/>
        </p:nvSpPr>
        <p:spPr>
          <a:xfrm>
            <a:off x="6280190" y="4756547"/>
            <a:ext cx="7556421" cy="1259086"/>
          </a:xfrm>
          <a:prstGeom prst="roundRect">
            <a:avLst>
              <a:gd name="adj" fmla="val 1537"/>
            </a:avLst>
          </a:prstGeom>
          <a:solidFill>
            <a:srgbClr val="F0EAEA"/>
          </a:solidFill>
          <a:ln/>
        </p:spPr>
        <p:txBody>
          <a:bodyPr/>
          <a:lstStyle/>
          <a:p>
            <a:endParaRPr lang="en-US"/>
          </a:p>
        </p:txBody>
      </p:sp>
      <p:sp>
        <p:nvSpPr>
          <p:cNvPr id="16" name="Shape 11"/>
          <p:cNvSpPr/>
          <p:nvPr/>
        </p:nvSpPr>
        <p:spPr>
          <a:xfrm>
            <a:off x="6409134" y="4885492"/>
            <a:ext cx="386953" cy="386953"/>
          </a:xfrm>
          <a:prstGeom prst="roundRect">
            <a:avLst>
              <a:gd name="adj" fmla="val 23628414"/>
            </a:avLst>
          </a:prstGeom>
          <a:solidFill>
            <a:srgbClr val="1D1D1B"/>
          </a:solidFill>
          <a:ln/>
        </p:spPr>
        <p:txBody>
          <a:bodyPr/>
          <a:lstStyle/>
          <a:p>
            <a:endParaRPr lang="en-US"/>
          </a:p>
        </p:txBody>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5576" y="4991933"/>
            <a:ext cx="174069" cy="174069"/>
          </a:xfrm>
          <a:prstGeom prst="rect">
            <a:avLst/>
          </a:prstGeom>
        </p:spPr>
      </p:pic>
      <p:sp>
        <p:nvSpPr>
          <p:cNvPr id="18" name="Text 12"/>
          <p:cNvSpPr/>
          <p:nvPr/>
        </p:nvSpPr>
        <p:spPr>
          <a:xfrm>
            <a:off x="6409134" y="5401389"/>
            <a:ext cx="2416969" cy="201454"/>
          </a:xfrm>
          <a:prstGeom prst="rect">
            <a:avLst/>
          </a:prstGeom>
          <a:noFill/>
          <a:ln/>
        </p:spPr>
        <p:txBody>
          <a:bodyPr wrap="none" lIns="0" tIns="0" rIns="0" bIns="0" rtlCol="0" anchor="t"/>
          <a:lstStyle/>
          <a:p>
            <a:pPr marL="0" indent="0" algn="l">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Discounts &amp; Partial Payments</a:t>
            </a:r>
            <a:endParaRPr lang="en-US" sz="1250" dirty="0"/>
          </a:p>
        </p:txBody>
      </p:sp>
      <p:sp>
        <p:nvSpPr>
          <p:cNvPr id="19" name="Text 13"/>
          <p:cNvSpPr/>
          <p:nvPr/>
        </p:nvSpPr>
        <p:spPr>
          <a:xfrm>
            <a:off x="6409134" y="5680234"/>
            <a:ext cx="7298531" cy="206454"/>
          </a:xfrm>
          <a:prstGeom prst="rect">
            <a:avLst/>
          </a:prstGeom>
          <a:noFill/>
          <a:ln/>
        </p:spPr>
        <p:txBody>
          <a:bodyPr wrap="non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The system supports the application of discounts and the processing of partial payments, offering flexibility to patients.</a:t>
            </a:r>
            <a:endParaRPr lang="en-US" sz="1000" dirty="0"/>
          </a:p>
        </p:txBody>
      </p:sp>
      <p:sp>
        <p:nvSpPr>
          <p:cNvPr id="20" name="Shape 14"/>
          <p:cNvSpPr/>
          <p:nvPr/>
        </p:nvSpPr>
        <p:spPr>
          <a:xfrm>
            <a:off x="6280190" y="6144578"/>
            <a:ext cx="7556421" cy="1259086"/>
          </a:xfrm>
          <a:prstGeom prst="roundRect">
            <a:avLst>
              <a:gd name="adj" fmla="val 1537"/>
            </a:avLst>
          </a:prstGeom>
          <a:solidFill>
            <a:srgbClr val="F0EAEA"/>
          </a:solidFill>
          <a:ln/>
        </p:spPr>
        <p:txBody>
          <a:bodyPr/>
          <a:lstStyle/>
          <a:p>
            <a:endParaRPr lang="en-US"/>
          </a:p>
        </p:txBody>
      </p:sp>
      <p:sp>
        <p:nvSpPr>
          <p:cNvPr id="21" name="Shape 15"/>
          <p:cNvSpPr/>
          <p:nvPr/>
        </p:nvSpPr>
        <p:spPr>
          <a:xfrm>
            <a:off x="6409134" y="6273522"/>
            <a:ext cx="386953" cy="386953"/>
          </a:xfrm>
          <a:prstGeom prst="roundRect">
            <a:avLst>
              <a:gd name="adj" fmla="val 23628414"/>
            </a:avLst>
          </a:prstGeom>
          <a:solidFill>
            <a:srgbClr val="1D1D1B"/>
          </a:solidFill>
          <a:ln/>
        </p:spPr>
        <p:txBody>
          <a:bodyPr/>
          <a:lstStyle/>
          <a:p>
            <a:endParaRPr lang="en-US"/>
          </a:p>
        </p:txBody>
      </p:sp>
      <p:pic>
        <p:nvPicPr>
          <p:cNvPr id="22"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5576" y="6379964"/>
            <a:ext cx="174069" cy="174069"/>
          </a:xfrm>
          <a:prstGeom prst="rect">
            <a:avLst/>
          </a:prstGeom>
        </p:spPr>
      </p:pic>
      <p:sp>
        <p:nvSpPr>
          <p:cNvPr id="23" name="Text 16"/>
          <p:cNvSpPr/>
          <p:nvPr/>
        </p:nvSpPr>
        <p:spPr>
          <a:xfrm>
            <a:off x="6409134" y="6789420"/>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Revenue Tracking</a:t>
            </a:r>
            <a:endParaRPr lang="en-US" sz="1250" dirty="0"/>
          </a:p>
        </p:txBody>
      </p:sp>
      <p:sp>
        <p:nvSpPr>
          <p:cNvPr id="24" name="Text 17"/>
          <p:cNvSpPr/>
          <p:nvPr/>
        </p:nvSpPr>
        <p:spPr>
          <a:xfrm>
            <a:off x="6409134" y="7068264"/>
            <a:ext cx="7298531" cy="206454"/>
          </a:xfrm>
          <a:prstGeom prst="rect">
            <a:avLst/>
          </a:prstGeom>
          <a:noFill/>
          <a:ln/>
        </p:spPr>
        <p:txBody>
          <a:bodyPr wrap="non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Comprehensive tools to monitor and analyze revenue streams, aiding in financial planning.</a:t>
            </a:r>
            <a:endParaRPr 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116461"/>
            <a:ext cx="11429048" cy="620078"/>
          </a:xfrm>
          <a:prstGeom prst="rect">
            <a:avLst/>
          </a:prstGeom>
          <a:noFill/>
          <a:ln/>
        </p:spPr>
        <p:txBody>
          <a:bodyPr wrap="non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Inventory &amp; Expenses: Optimizing Resources</a:t>
            </a:r>
            <a:endParaRPr lang="en-US" sz="3900" dirty="0"/>
          </a:p>
        </p:txBody>
      </p:sp>
      <p:sp>
        <p:nvSpPr>
          <p:cNvPr id="4" name="Text 1"/>
          <p:cNvSpPr/>
          <p:nvPr/>
        </p:nvSpPr>
        <p:spPr>
          <a:xfrm>
            <a:off x="793790" y="403419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Effective management of inventory and expenses is crucial for the financial health of any dental practice. This module provides the tools necessary to track supplies, manage costs, and prevent stockouts, ensuring smooth operations and cost control.</a:t>
            </a:r>
            <a:endParaRPr lang="en-US" sz="1550" dirty="0"/>
          </a:p>
        </p:txBody>
      </p:sp>
      <p:sp>
        <p:nvSpPr>
          <p:cNvPr id="5" name="Text 2"/>
          <p:cNvSpPr/>
          <p:nvPr/>
        </p:nvSpPr>
        <p:spPr>
          <a:xfrm>
            <a:off x="793790" y="4991695"/>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61615C"/>
                </a:solidFill>
                <a:latin typeface="Tomorrow Semi Bold" pitchFamily="34" charset="0"/>
                <a:ea typeface="Tomorrow Semi Bold" pitchFamily="34" charset="-122"/>
                <a:cs typeface="Tomorrow Semi Bold" pitchFamily="34" charset="-120"/>
              </a:rPr>
              <a:t>1</a:t>
            </a:r>
            <a:endParaRPr lang="en-US" sz="5150" dirty="0"/>
          </a:p>
        </p:txBody>
      </p:sp>
      <p:sp>
        <p:nvSpPr>
          <p:cNvPr id="6" name="Text 3"/>
          <p:cNvSpPr/>
          <p:nvPr/>
        </p:nvSpPr>
        <p:spPr>
          <a:xfrm>
            <a:off x="1090613" y="5894665"/>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Inventory Tracking</a:t>
            </a:r>
            <a:endParaRPr lang="en-US" sz="1950" dirty="0"/>
          </a:p>
        </p:txBody>
      </p:sp>
      <p:sp>
        <p:nvSpPr>
          <p:cNvPr id="7" name="Text 4"/>
          <p:cNvSpPr/>
          <p:nvPr/>
        </p:nvSpPr>
        <p:spPr>
          <a:xfrm>
            <a:off x="793790" y="6323886"/>
            <a:ext cx="3074670" cy="952619"/>
          </a:xfrm>
          <a:prstGeom prst="rect">
            <a:avLst/>
          </a:prstGeom>
          <a:noFill/>
          <a:ln/>
        </p:spPr>
        <p:txBody>
          <a:bodyPr wrap="square" lIns="0" tIns="0" rIns="0" bIns="0" rtlCol="0" anchor="t"/>
          <a:lstStyle/>
          <a:p>
            <a:pPr marL="0" indent="0" algn="ctr">
              <a:lnSpc>
                <a:spcPts val="2500"/>
              </a:lnSpc>
              <a:buNone/>
            </a:pPr>
            <a:r>
              <a:rPr lang="en-US" sz="1550" dirty="0">
                <a:solidFill>
                  <a:srgbClr val="61615C"/>
                </a:solidFill>
                <a:latin typeface="Tomorrow" pitchFamily="34" charset="0"/>
                <a:ea typeface="Tomorrow" pitchFamily="34" charset="-122"/>
                <a:cs typeface="Tomorrow" pitchFamily="34" charset="-120"/>
              </a:rPr>
              <a:t>Real-time monitoring of all dental supplies and equipment with detailed logs.</a:t>
            </a:r>
            <a:endParaRPr lang="en-US" sz="1550" dirty="0"/>
          </a:p>
        </p:txBody>
      </p:sp>
      <p:sp>
        <p:nvSpPr>
          <p:cNvPr id="8" name="Text 5"/>
          <p:cNvSpPr/>
          <p:nvPr/>
        </p:nvSpPr>
        <p:spPr>
          <a:xfrm>
            <a:off x="4116467" y="4991695"/>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61615C"/>
                </a:solidFill>
                <a:latin typeface="Tomorrow Semi Bold" pitchFamily="34" charset="0"/>
                <a:ea typeface="Tomorrow Semi Bold" pitchFamily="34" charset="-122"/>
                <a:cs typeface="Tomorrow Semi Bold" pitchFamily="34" charset="-120"/>
              </a:rPr>
              <a:t>2</a:t>
            </a:r>
            <a:endParaRPr lang="en-US" sz="5150" dirty="0"/>
          </a:p>
        </p:txBody>
      </p:sp>
      <p:sp>
        <p:nvSpPr>
          <p:cNvPr id="9" name="Text 6"/>
          <p:cNvSpPr/>
          <p:nvPr/>
        </p:nvSpPr>
        <p:spPr>
          <a:xfrm>
            <a:off x="4257556" y="5894665"/>
            <a:ext cx="2792373" cy="310158"/>
          </a:xfrm>
          <a:prstGeom prst="rect">
            <a:avLst/>
          </a:prstGeom>
          <a:noFill/>
          <a:ln/>
        </p:spPr>
        <p:txBody>
          <a:bodyPr wrap="none" lIns="0" tIns="0" rIns="0" bIns="0" rtlCol="0" anchor="t"/>
          <a:lstStyle/>
          <a:p>
            <a:pPr marL="0" indent="0" algn="ctr">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Minimum Stock Alerts</a:t>
            </a:r>
            <a:endParaRPr lang="en-US" sz="1950" dirty="0"/>
          </a:p>
        </p:txBody>
      </p:sp>
      <p:sp>
        <p:nvSpPr>
          <p:cNvPr id="10" name="Text 7"/>
          <p:cNvSpPr/>
          <p:nvPr/>
        </p:nvSpPr>
        <p:spPr>
          <a:xfrm>
            <a:off x="4116467" y="6323886"/>
            <a:ext cx="3074670" cy="1270159"/>
          </a:xfrm>
          <a:prstGeom prst="rect">
            <a:avLst/>
          </a:prstGeom>
          <a:noFill/>
          <a:ln/>
        </p:spPr>
        <p:txBody>
          <a:bodyPr wrap="square" lIns="0" tIns="0" rIns="0" bIns="0" rtlCol="0" anchor="t"/>
          <a:lstStyle/>
          <a:p>
            <a:pPr marL="0" indent="0" algn="ctr">
              <a:lnSpc>
                <a:spcPts val="2500"/>
              </a:lnSpc>
              <a:buNone/>
            </a:pPr>
            <a:r>
              <a:rPr lang="en-US" sz="1550" dirty="0">
                <a:solidFill>
                  <a:srgbClr val="61615C"/>
                </a:solidFill>
                <a:latin typeface="Tomorrow" pitchFamily="34" charset="0"/>
                <a:ea typeface="Tomorrow" pitchFamily="34" charset="-122"/>
                <a:cs typeface="Tomorrow" pitchFamily="34" charset="-120"/>
              </a:rPr>
              <a:t>Automated notifications when stock levels fall below predefined minimums, preventing shortages.</a:t>
            </a:r>
            <a:endParaRPr lang="en-US" sz="1550" dirty="0"/>
          </a:p>
        </p:txBody>
      </p:sp>
      <p:sp>
        <p:nvSpPr>
          <p:cNvPr id="11" name="Text 8"/>
          <p:cNvSpPr/>
          <p:nvPr/>
        </p:nvSpPr>
        <p:spPr>
          <a:xfrm>
            <a:off x="7439144" y="4991695"/>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61615C"/>
                </a:solidFill>
                <a:latin typeface="Tomorrow Semi Bold" pitchFamily="34" charset="0"/>
                <a:ea typeface="Tomorrow Semi Bold" pitchFamily="34" charset="-122"/>
                <a:cs typeface="Tomorrow Semi Bold" pitchFamily="34" charset="-120"/>
              </a:rPr>
              <a:t>3</a:t>
            </a:r>
            <a:endParaRPr lang="en-US" sz="5150" dirty="0"/>
          </a:p>
        </p:txBody>
      </p:sp>
      <p:sp>
        <p:nvSpPr>
          <p:cNvPr id="12" name="Text 9"/>
          <p:cNvSpPr/>
          <p:nvPr/>
        </p:nvSpPr>
        <p:spPr>
          <a:xfrm>
            <a:off x="7568565" y="5894665"/>
            <a:ext cx="2815709" cy="310158"/>
          </a:xfrm>
          <a:prstGeom prst="rect">
            <a:avLst/>
          </a:prstGeom>
          <a:noFill/>
          <a:ln/>
        </p:spPr>
        <p:txBody>
          <a:bodyPr wrap="none" lIns="0" tIns="0" rIns="0" bIns="0" rtlCol="0" anchor="t"/>
          <a:lstStyle/>
          <a:p>
            <a:pPr marL="0" indent="0" algn="ctr">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Expense Management</a:t>
            </a:r>
            <a:endParaRPr lang="en-US" sz="1950" dirty="0"/>
          </a:p>
        </p:txBody>
      </p:sp>
      <p:sp>
        <p:nvSpPr>
          <p:cNvPr id="13" name="Text 10"/>
          <p:cNvSpPr/>
          <p:nvPr/>
        </p:nvSpPr>
        <p:spPr>
          <a:xfrm>
            <a:off x="7439144" y="6323886"/>
            <a:ext cx="3074670" cy="952619"/>
          </a:xfrm>
          <a:prstGeom prst="rect">
            <a:avLst/>
          </a:prstGeom>
          <a:noFill/>
          <a:ln/>
        </p:spPr>
        <p:txBody>
          <a:bodyPr wrap="square" lIns="0" tIns="0" rIns="0" bIns="0" rtlCol="0" anchor="t"/>
          <a:lstStyle/>
          <a:p>
            <a:pPr marL="0" indent="0" algn="ctr">
              <a:lnSpc>
                <a:spcPts val="2500"/>
              </a:lnSpc>
              <a:buNone/>
            </a:pPr>
            <a:r>
              <a:rPr lang="en-US" sz="1550" dirty="0">
                <a:solidFill>
                  <a:srgbClr val="61615C"/>
                </a:solidFill>
                <a:latin typeface="Tomorrow" pitchFamily="34" charset="0"/>
                <a:ea typeface="Tomorrow" pitchFamily="34" charset="-122"/>
                <a:cs typeface="Tomorrow" pitchFamily="34" charset="-120"/>
              </a:rPr>
              <a:t>Categorize and track all operational expenses for better budget control.</a:t>
            </a:r>
            <a:endParaRPr lang="en-US" sz="1550" dirty="0"/>
          </a:p>
        </p:txBody>
      </p:sp>
      <p:sp>
        <p:nvSpPr>
          <p:cNvPr id="14" name="Text 11"/>
          <p:cNvSpPr/>
          <p:nvPr/>
        </p:nvSpPr>
        <p:spPr>
          <a:xfrm>
            <a:off x="10761821" y="4991695"/>
            <a:ext cx="3074789" cy="654963"/>
          </a:xfrm>
          <a:prstGeom prst="rect">
            <a:avLst/>
          </a:prstGeom>
          <a:noFill/>
          <a:ln/>
        </p:spPr>
        <p:txBody>
          <a:bodyPr wrap="none" lIns="0" tIns="0" rIns="0" bIns="0" rtlCol="0" anchor="t"/>
          <a:lstStyle/>
          <a:p>
            <a:pPr marL="0" indent="0" algn="ctr">
              <a:lnSpc>
                <a:spcPts val="5150"/>
              </a:lnSpc>
              <a:buNone/>
            </a:pPr>
            <a:r>
              <a:rPr lang="en-US" sz="5150" dirty="0">
                <a:solidFill>
                  <a:srgbClr val="61615C"/>
                </a:solidFill>
                <a:latin typeface="Tomorrow Semi Bold" pitchFamily="34" charset="0"/>
                <a:ea typeface="Tomorrow Semi Bold" pitchFamily="34" charset="-122"/>
                <a:cs typeface="Tomorrow Semi Bold" pitchFamily="34" charset="-120"/>
              </a:rPr>
              <a:t>4</a:t>
            </a:r>
            <a:endParaRPr lang="en-US" sz="5150" dirty="0"/>
          </a:p>
        </p:txBody>
      </p:sp>
      <p:sp>
        <p:nvSpPr>
          <p:cNvPr id="15" name="Text 12"/>
          <p:cNvSpPr/>
          <p:nvPr/>
        </p:nvSpPr>
        <p:spPr>
          <a:xfrm>
            <a:off x="10772537" y="5894665"/>
            <a:ext cx="3053239" cy="310158"/>
          </a:xfrm>
          <a:prstGeom prst="rect">
            <a:avLst/>
          </a:prstGeom>
          <a:noFill/>
          <a:ln/>
        </p:spPr>
        <p:txBody>
          <a:bodyPr wrap="none" lIns="0" tIns="0" rIns="0" bIns="0" rtlCol="0" anchor="t"/>
          <a:lstStyle/>
          <a:p>
            <a:pPr marL="0" indent="0" algn="ctr">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Comprehensive Reports</a:t>
            </a:r>
            <a:endParaRPr lang="en-US" sz="1950" dirty="0"/>
          </a:p>
        </p:txBody>
      </p:sp>
      <p:sp>
        <p:nvSpPr>
          <p:cNvPr id="16" name="Text 13"/>
          <p:cNvSpPr/>
          <p:nvPr/>
        </p:nvSpPr>
        <p:spPr>
          <a:xfrm>
            <a:off x="10761821" y="6323886"/>
            <a:ext cx="3074789" cy="952619"/>
          </a:xfrm>
          <a:prstGeom prst="rect">
            <a:avLst/>
          </a:prstGeom>
          <a:noFill/>
          <a:ln/>
        </p:spPr>
        <p:txBody>
          <a:bodyPr wrap="square" lIns="0" tIns="0" rIns="0" bIns="0" rtlCol="0" anchor="t"/>
          <a:lstStyle/>
          <a:p>
            <a:pPr marL="0" indent="0" algn="ctr">
              <a:lnSpc>
                <a:spcPts val="2500"/>
              </a:lnSpc>
              <a:buNone/>
            </a:pPr>
            <a:r>
              <a:rPr lang="en-US" sz="1550" dirty="0">
                <a:solidFill>
                  <a:srgbClr val="61615C"/>
                </a:solidFill>
                <a:latin typeface="Tomorrow" pitchFamily="34" charset="0"/>
                <a:ea typeface="Tomorrow" pitchFamily="34" charset="-122"/>
                <a:cs typeface="Tomorrow" pitchFamily="34" charset="-120"/>
              </a:rPr>
              <a:t>Generate detailed reports on supply usage and overall costs for informed decision-making.</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15447" y="492085"/>
            <a:ext cx="4665107" cy="363260"/>
          </a:xfrm>
          <a:prstGeom prst="rect">
            <a:avLst/>
          </a:prstGeom>
          <a:noFill/>
          <a:ln/>
        </p:spPr>
        <p:txBody>
          <a:bodyPr wrap="none" lIns="0" tIns="0" rIns="0" bIns="0" rtlCol="0" anchor="t"/>
          <a:lstStyle/>
          <a:p>
            <a:pPr marL="0" indent="0" algn="l">
              <a:lnSpc>
                <a:spcPts val="2850"/>
              </a:lnSpc>
              <a:buNone/>
            </a:pPr>
            <a:r>
              <a:rPr lang="en-US" sz="2250" dirty="0">
                <a:solidFill>
                  <a:srgbClr val="1D1D1B"/>
                </a:solidFill>
                <a:latin typeface="Tomorrow Semi Bold" pitchFamily="34" charset="0"/>
                <a:ea typeface="Tomorrow Semi Bold" pitchFamily="34" charset="-122"/>
                <a:cs typeface="Tomorrow Semi Bold" pitchFamily="34" charset="-120"/>
              </a:rPr>
              <a:t>System Pages &amp; Access Control</a:t>
            </a:r>
            <a:endParaRPr lang="en-US" sz="2250" dirty="0"/>
          </a:p>
        </p:txBody>
      </p:sp>
      <p:sp>
        <p:nvSpPr>
          <p:cNvPr id="3" name="Text 1"/>
          <p:cNvSpPr/>
          <p:nvPr/>
        </p:nvSpPr>
        <p:spPr>
          <a:xfrm>
            <a:off x="715447" y="1087874"/>
            <a:ext cx="13199507" cy="372189"/>
          </a:xfrm>
          <a:prstGeom prst="rect">
            <a:avLst/>
          </a:prstGeom>
          <a:noFill/>
          <a:ln/>
        </p:spPr>
        <p:txBody>
          <a:bodyPr wrap="squar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This overview details the primary modules and pages within the system, outlining their respective URL routes, allowed user roles, and core functionalities. This structured approach ensures clear navigation and robust access management across the application.</a:t>
            </a:r>
            <a:endParaRPr lang="en-US" sz="900" dirty="0"/>
          </a:p>
        </p:txBody>
      </p:sp>
      <p:sp>
        <p:nvSpPr>
          <p:cNvPr id="4" name="Shape 2"/>
          <p:cNvSpPr/>
          <p:nvPr/>
        </p:nvSpPr>
        <p:spPr>
          <a:xfrm>
            <a:off x="715447" y="1590794"/>
            <a:ext cx="13199507" cy="6146721"/>
          </a:xfrm>
          <a:prstGeom prst="roundRect">
            <a:avLst>
              <a:gd name="adj" fmla="val 284"/>
            </a:avLst>
          </a:prstGeom>
          <a:noFill/>
          <a:ln w="7620">
            <a:solidFill>
              <a:srgbClr val="000000">
                <a:alpha val="8000"/>
              </a:srgbClr>
            </a:solidFill>
            <a:prstDash val="solid"/>
          </a:ln>
        </p:spPr>
        <p:txBody>
          <a:bodyPr/>
          <a:lstStyle/>
          <a:p>
            <a:endParaRPr lang="en-US"/>
          </a:p>
        </p:txBody>
      </p:sp>
      <p:sp>
        <p:nvSpPr>
          <p:cNvPr id="5" name="Shape 3"/>
          <p:cNvSpPr/>
          <p:nvPr/>
        </p:nvSpPr>
        <p:spPr>
          <a:xfrm>
            <a:off x="723067" y="1598414"/>
            <a:ext cx="13184267" cy="340638"/>
          </a:xfrm>
          <a:prstGeom prst="rect">
            <a:avLst/>
          </a:prstGeom>
          <a:solidFill>
            <a:srgbClr val="FFFFFF">
              <a:alpha val="4000"/>
            </a:srgbClr>
          </a:solidFill>
          <a:ln/>
        </p:spPr>
        <p:txBody>
          <a:bodyPr/>
          <a:lstStyle/>
          <a:p>
            <a:endParaRPr lang="en-US"/>
          </a:p>
        </p:txBody>
      </p:sp>
      <p:sp>
        <p:nvSpPr>
          <p:cNvPr id="6" name="Text 4"/>
          <p:cNvSpPr/>
          <p:nvPr/>
        </p:nvSpPr>
        <p:spPr>
          <a:xfrm>
            <a:off x="839629" y="1675686"/>
            <a:ext cx="3059787"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Page / Module</a:t>
            </a:r>
            <a:endParaRPr lang="en-US" sz="900" dirty="0"/>
          </a:p>
        </p:txBody>
      </p:sp>
      <p:sp>
        <p:nvSpPr>
          <p:cNvPr id="7" name="Text 5"/>
          <p:cNvSpPr/>
          <p:nvPr/>
        </p:nvSpPr>
        <p:spPr>
          <a:xfrm>
            <a:off x="4139446" y="1675686"/>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URL / Route</a:t>
            </a:r>
            <a:endParaRPr lang="en-US" sz="900" dirty="0"/>
          </a:p>
        </p:txBody>
      </p:sp>
      <p:sp>
        <p:nvSpPr>
          <p:cNvPr id="8" name="Text 6"/>
          <p:cNvSpPr/>
          <p:nvPr/>
        </p:nvSpPr>
        <p:spPr>
          <a:xfrm>
            <a:off x="6776204" y="1675686"/>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Roles Allowed</a:t>
            </a:r>
            <a:endParaRPr lang="en-US" sz="900" dirty="0"/>
          </a:p>
        </p:txBody>
      </p:sp>
      <p:sp>
        <p:nvSpPr>
          <p:cNvPr id="9" name="Text 7"/>
          <p:cNvSpPr/>
          <p:nvPr/>
        </p:nvSpPr>
        <p:spPr>
          <a:xfrm>
            <a:off x="9412962" y="1675686"/>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Notes</a:t>
            </a:r>
            <a:endParaRPr lang="en-US" sz="900" dirty="0"/>
          </a:p>
        </p:txBody>
      </p:sp>
      <p:sp>
        <p:nvSpPr>
          <p:cNvPr id="10" name="Shape 8"/>
          <p:cNvSpPr/>
          <p:nvPr/>
        </p:nvSpPr>
        <p:spPr>
          <a:xfrm>
            <a:off x="723067" y="1939052"/>
            <a:ext cx="13184267" cy="340638"/>
          </a:xfrm>
          <a:prstGeom prst="rect">
            <a:avLst/>
          </a:prstGeom>
          <a:solidFill>
            <a:srgbClr val="000000">
              <a:alpha val="4000"/>
            </a:srgbClr>
          </a:solidFill>
          <a:ln/>
        </p:spPr>
        <p:txBody>
          <a:bodyPr/>
          <a:lstStyle/>
          <a:p>
            <a:endParaRPr lang="en-US"/>
          </a:p>
        </p:txBody>
      </p:sp>
      <p:sp>
        <p:nvSpPr>
          <p:cNvPr id="11" name="Text 9"/>
          <p:cNvSpPr/>
          <p:nvPr/>
        </p:nvSpPr>
        <p:spPr>
          <a:xfrm>
            <a:off x="839629" y="2016323"/>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Dashboard</a:t>
            </a:r>
            <a:endParaRPr lang="en-US" sz="900" dirty="0"/>
          </a:p>
        </p:txBody>
      </p:sp>
      <p:sp>
        <p:nvSpPr>
          <p:cNvPr id="12" name="Text 10"/>
          <p:cNvSpPr/>
          <p:nvPr/>
        </p:nvSpPr>
        <p:spPr>
          <a:xfrm>
            <a:off x="4139446" y="2016323"/>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/dashboard</a:t>
            </a:r>
            <a:endParaRPr lang="en-US" sz="900" dirty="0"/>
          </a:p>
        </p:txBody>
      </p:sp>
      <p:sp>
        <p:nvSpPr>
          <p:cNvPr id="13" name="Text 11"/>
          <p:cNvSpPr/>
          <p:nvPr/>
        </p:nvSpPr>
        <p:spPr>
          <a:xfrm>
            <a:off x="6776204" y="2016323"/>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Doctor, Receptionist</a:t>
            </a:r>
            <a:endParaRPr lang="en-US" sz="900" dirty="0"/>
          </a:p>
        </p:txBody>
      </p:sp>
      <p:sp>
        <p:nvSpPr>
          <p:cNvPr id="14" name="Text 12"/>
          <p:cNvSpPr/>
          <p:nvPr/>
        </p:nvSpPr>
        <p:spPr>
          <a:xfrm>
            <a:off x="9412962" y="2016323"/>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Summary widgets (appointments, patients, revenue)</a:t>
            </a:r>
            <a:endParaRPr lang="en-US" sz="900" dirty="0"/>
          </a:p>
        </p:txBody>
      </p:sp>
      <p:sp>
        <p:nvSpPr>
          <p:cNvPr id="15" name="Shape 13"/>
          <p:cNvSpPr/>
          <p:nvPr/>
        </p:nvSpPr>
        <p:spPr>
          <a:xfrm>
            <a:off x="723067" y="2279690"/>
            <a:ext cx="13184267" cy="340638"/>
          </a:xfrm>
          <a:prstGeom prst="rect">
            <a:avLst/>
          </a:prstGeom>
          <a:solidFill>
            <a:srgbClr val="FFFFFF">
              <a:alpha val="4000"/>
            </a:srgbClr>
          </a:solidFill>
          <a:ln/>
        </p:spPr>
        <p:txBody>
          <a:bodyPr/>
          <a:lstStyle/>
          <a:p>
            <a:endParaRPr lang="en-US"/>
          </a:p>
        </p:txBody>
      </p:sp>
      <p:sp>
        <p:nvSpPr>
          <p:cNvPr id="16" name="Text 14"/>
          <p:cNvSpPr/>
          <p:nvPr/>
        </p:nvSpPr>
        <p:spPr>
          <a:xfrm>
            <a:off x="839629" y="2356961"/>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Login</a:t>
            </a:r>
            <a:endParaRPr lang="en-US" sz="900" dirty="0"/>
          </a:p>
        </p:txBody>
      </p:sp>
      <p:sp>
        <p:nvSpPr>
          <p:cNvPr id="17" name="Text 15"/>
          <p:cNvSpPr/>
          <p:nvPr/>
        </p:nvSpPr>
        <p:spPr>
          <a:xfrm>
            <a:off x="4139446" y="2356961"/>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/login</a:t>
            </a:r>
            <a:endParaRPr lang="en-US" sz="900" dirty="0"/>
          </a:p>
        </p:txBody>
      </p:sp>
      <p:sp>
        <p:nvSpPr>
          <p:cNvPr id="18" name="Text 16"/>
          <p:cNvSpPr/>
          <p:nvPr/>
        </p:nvSpPr>
        <p:spPr>
          <a:xfrm>
            <a:off x="6776204" y="2356961"/>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Public</a:t>
            </a:r>
            <a:endParaRPr lang="en-US" sz="900" dirty="0"/>
          </a:p>
        </p:txBody>
      </p:sp>
      <p:sp>
        <p:nvSpPr>
          <p:cNvPr id="19" name="Text 17"/>
          <p:cNvSpPr/>
          <p:nvPr/>
        </p:nvSpPr>
        <p:spPr>
          <a:xfrm>
            <a:off x="9412962" y="2356961"/>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Phone-based login</a:t>
            </a:r>
            <a:endParaRPr lang="en-US" sz="900" dirty="0"/>
          </a:p>
        </p:txBody>
      </p:sp>
      <p:sp>
        <p:nvSpPr>
          <p:cNvPr id="20" name="Shape 18"/>
          <p:cNvSpPr/>
          <p:nvPr/>
        </p:nvSpPr>
        <p:spPr>
          <a:xfrm>
            <a:off x="723067" y="2620328"/>
            <a:ext cx="13184267" cy="340638"/>
          </a:xfrm>
          <a:prstGeom prst="rect">
            <a:avLst/>
          </a:prstGeom>
          <a:solidFill>
            <a:srgbClr val="000000">
              <a:alpha val="4000"/>
            </a:srgbClr>
          </a:solidFill>
          <a:ln/>
        </p:spPr>
        <p:txBody>
          <a:bodyPr/>
          <a:lstStyle/>
          <a:p>
            <a:endParaRPr lang="en-US"/>
          </a:p>
        </p:txBody>
      </p:sp>
      <p:sp>
        <p:nvSpPr>
          <p:cNvPr id="21" name="Text 19"/>
          <p:cNvSpPr/>
          <p:nvPr/>
        </p:nvSpPr>
        <p:spPr>
          <a:xfrm>
            <a:off x="839629" y="2697599"/>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Patients</a:t>
            </a:r>
            <a:endParaRPr lang="en-US" sz="900" dirty="0"/>
          </a:p>
        </p:txBody>
      </p:sp>
      <p:sp>
        <p:nvSpPr>
          <p:cNvPr id="22" name="Text 20"/>
          <p:cNvSpPr/>
          <p:nvPr/>
        </p:nvSpPr>
        <p:spPr>
          <a:xfrm>
            <a:off x="4139446" y="2697599"/>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/patients</a:t>
            </a:r>
            <a:endParaRPr lang="en-US" sz="900" dirty="0"/>
          </a:p>
        </p:txBody>
      </p:sp>
      <p:sp>
        <p:nvSpPr>
          <p:cNvPr id="23" name="Text 21"/>
          <p:cNvSpPr/>
          <p:nvPr/>
        </p:nvSpPr>
        <p:spPr>
          <a:xfrm>
            <a:off x="6776204" y="2697599"/>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Doctor, Receptionist</a:t>
            </a:r>
            <a:endParaRPr lang="en-US" sz="900" dirty="0"/>
          </a:p>
        </p:txBody>
      </p:sp>
      <p:sp>
        <p:nvSpPr>
          <p:cNvPr id="24" name="Text 22"/>
          <p:cNvSpPr/>
          <p:nvPr/>
        </p:nvSpPr>
        <p:spPr>
          <a:xfrm>
            <a:off x="9412962" y="2697599"/>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Add / edit / view patient profiles</a:t>
            </a:r>
            <a:endParaRPr lang="en-US" sz="900" dirty="0"/>
          </a:p>
        </p:txBody>
      </p:sp>
      <p:sp>
        <p:nvSpPr>
          <p:cNvPr id="25" name="Shape 23"/>
          <p:cNvSpPr/>
          <p:nvPr/>
        </p:nvSpPr>
        <p:spPr>
          <a:xfrm>
            <a:off x="723067" y="2960965"/>
            <a:ext cx="13184267" cy="340638"/>
          </a:xfrm>
          <a:prstGeom prst="rect">
            <a:avLst/>
          </a:prstGeom>
          <a:solidFill>
            <a:srgbClr val="FFFFFF">
              <a:alpha val="4000"/>
            </a:srgbClr>
          </a:solidFill>
          <a:ln/>
        </p:spPr>
        <p:txBody>
          <a:bodyPr/>
          <a:lstStyle/>
          <a:p>
            <a:endParaRPr lang="en-US"/>
          </a:p>
        </p:txBody>
      </p:sp>
      <p:sp>
        <p:nvSpPr>
          <p:cNvPr id="26" name="Text 24"/>
          <p:cNvSpPr/>
          <p:nvPr/>
        </p:nvSpPr>
        <p:spPr>
          <a:xfrm>
            <a:off x="839629" y="3038237"/>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Patient Profile</a:t>
            </a:r>
            <a:endParaRPr lang="en-US" sz="900" dirty="0"/>
          </a:p>
        </p:txBody>
      </p:sp>
      <p:sp>
        <p:nvSpPr>
          <p:cNvPr id="27" name="Text 25"/>
          <p:cNvSpPr/>
          <p:nvPr/>
        </p:nvSpPr>
        <p:spPr>
          <a:xfrm>
            <a:off x="4139446" y="3038237"/>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/patients/{id}</a:t>
            </a:r>
            <a:endParaRPr lang="en-US" sz="900" dirty="0"/>
          </a:p>
        </p:txBody>
      </p:sp>
      <p:sp>
        <p:nvSpPr>
          <p:cNvPr id="28" name="Text 26"/>
          <p:cNvSpPr/>
          <p:nvPr/>
        </p:nvSpPr>
        <p:spPr>
          <a:xfrm>
            <a:off x="6776204" y="3038237"/>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Doctor, Receptionist</a:t>
            </a:r>
            <a:endParaRPr lang="en-US" sz="900" dirty="0"/>
          </a:p>
        </p:txBody>
      </p:sp>
      <p:sp>
        <p:nvSpPr>
          <p:cNvPr id="29" name="Text 27"/>
          <p:cNvSpPr/>
          <p:nvPr/>
        </p:nvSpPr>
        <p:spPr>
          <a:xfrm>
            <a:off x="9412962" y="3038237"/>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Show treatments, prescriptions, invoices</a:t>
            </a:r>
            <a:endParaRPr lang="en-US" sz="900" dirty="0"/>
          </a:p>
        </p:txBody>
      </p:sp>
      <p:sp>
        <p:nvSpPr>
          <p:cNvPr id="30" name="Shape 28"/>
          <p:cNvSpPr/>
          <p:nvPr/>
        </p:nvSpPr>
        <p:spPr>
          <a:xfrm>
            <a:off x="723067" y="3301603"/>
            <a:ext cx="13184267" cy="340638"/>
          </a:xfrm>
          <a:prstGeom prst="rect">
            <a:avLst/>
          </a:prstGeom>
          <a:solidFill>
            <a:srgbClr val="000000">
              <a:alpha val="4000"/>
            </a:srgbClr>
          </a:solidFill>
          <a:ln/>
        </p:spPr>
        <p:txBody>
          <a:bodyPr/>
          <a:lstStyle/>
          <a:p>
            <a:endParaRPr lang="en-US"/>
          </a:p>
        </p:txBody>
      </p:sp>
      <p:sp>
        <p:nvSpPr>
          <p:cNvPr id="31" name="Text 29"/>
          <p:cNvSpPr/>
          <p:nvPr/>
        </p:nvSpPr>
        <p:spPr>
          <a:xfrm>
            <a:off x="839629" y="3378875"/>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Doctors</a:t>
            </a:r>
            <a:endParaRPr lang="en-US" sz="900" dirty="0"/>
          </a:p>
        </p:txBody>
      </p:sp>
      <p:sp>
        <p:nvSpPr>
          <p:cNvPr id="32" name="Text 30"/>
          <p:cNvSpPr/>
          <p:nvPr/>
        </p:nvSpPr>
        <p:spPr>
          <a:xfrm>
            <a:off x="4139446" y="3378875"/>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/doctors</a:t>
            </a:r>
            <a:endParaRPr lang="en-US" sz="900" dirty="0"/>
          </a:p>
        </p:txBody>
      </p:sp>
      <p:sp>
        <p:nvSpPr>
          <p:cNvPr id="33" name="Text 31"/>
          <p:cNvSpPr/>
          <p:nvPr/>
        </p:nvSpPr>
        <p:spPr>
          <a:xfrm>
            <a:off x="6776204" y="3378875"/>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a:t>
            </a:r>
            <a:endParaRPr lang="en-US" sz="900" dirty="0"/>
          </a:p>
        </p:txBody>
      </p:sp>
      <p:sp>
        <p:nvSpPr>
          <p:cNvPr id="34" name="Text 32"/>
          <p:cNvSpPr/>
          <p:nvPr/>
        </p:nvSpPr>
        <p:spPr>
          <a:xfrm>
            <a:off x="9412962" y="3378875"/>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Add / edit / view doctors</a:t>
            </a:r>
            <a:endParaRPr lang="en-US" sz="900" dirty="0"/>
          </a:p>
        </p:txBody>
      </p:sp>
      <p:sp>
        <p:nvSpPr>
          <p:cNvPr id="35" name="Shape 33"/>
          <p:cNvSpPr/>
          <p:nvPr/>
        </p:nvSpPr>
        <p:spPr>
          <a:xfrm>
            <a:off x="723067" y="3642241"/>
            <a:ext cx="13184267" cy="340638"/>
          </a:xfrm>
          <a:prstGeom prst="rect">
            <a:avLst/>
          </a:prstGeom>
          <a:solidFill>
            <a:srgbClr val="FFFFFF">
              <a:alpha val="4000"/>
            </a:srgbClr>
          </a:solidFill>
          <a:ln/>
        </p:spPr>
        <p:txBody>
          <a:bodyPr/>
          <a:lstStyle/>
          <a:p>
            <a:endParaRPr lang="en-US"/>
          </a:p>
        </p:txBody>
      </p:sp>
      <p:sp>
        <p:nvSpPr>
          <p:cNvPr id="36" name="Text 34"/>
          <p:cNvSpPr/>
          <p:nvPr/>
        </p:nvSpPr>
        <p:spPr>
          <a:xfrm>
            <a:off x="839629" y="3719513"/>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Appointments</a:t>
            </a:r>
            <a:endParaRPr lang="en-US" sz="900" dirty="0"/>
          </a:p>
        </p:txBody>
      </p:sp>
      <p:sp>
        <p:nvSpPr>
          <p:cNvPr id="37" name="Text 35"/>
          <p:cNvSpPr/>
          <p:nvPr/>
        </p:nvSpPr>
        <p:spPr>
          <a:xfrm>
            <a:off x="4139446" y="3719513"/>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/appointments</a:t>
            </a:r>
            <a:endParaRPr lang="en-US" sz="900" dirty="0"/>
          </a:p>
        </p:txBody>
      </p:sp>
      <p:sp>
        <p:nvSpPr>
          <p:cNvPr id="38" name="Text 36"/>
          <p:cNvSpPr/>
          <p:nvPr/>
        </p:nvSpPr>
        <p:spPr>
          <a:xfrm>
            <a:off x="6776204" y="3719513"/>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Doctor, Receptionist</a:t>
            </a:r>
            <a:endParaRPr lang="en-US" sz="900" dirty="0"/>
          </a:p>
        </p:txBody>
      </p:sp>
      <p:sp>
        <p:nvSpPr>
          <p:cNvPr id="39" name="Text 37"/>
          <p:cNvSpPr/>
          <p:nvPr/>
        </p:nvSpPr>
        <p:spPr>
          <a:xfrm>
            <a:off x="9412962" y="3719513"/>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Schedule, check-in, complete appointments</a:t>
            </a:r>
            <a:endParaRPr lang="en-US" sz="900" dirty="0"/>
          </a:p>
        </p:txBody>
      </p:sp>
      <p:sp>
        <p:nvSpPr>
          <p:cNvPr id="40" name="Shape 38"/>
          <p:cNvSpPr/>
          <p:nvPr/>
        </p:nvSpPr>
        <p:spPr>
          <a:xfrm>
            <a:off x="723067" y="3982879"/>
            <a:ext cx="13184267" cy="340638"/>
          </a:xfrm>
          <a:prstGeom prst="rect">
            <a:avLst/>
          </a:prstGeom>
          <a:solidFill>
            <a:srgbClr val="000000">
              <a:alpha val="4000"/>
            </a:srgbClr>
          </a:solidFill>
          <a:ln/>
        </p:spPr>
        <p:txBody>
          <a:bodyPr/>
          <a:lstStyle/>
          <a:p>
            <a:endParaRPr lang="en-US"/>
          </a:p>
        </p:txBody>
      </p:sp>
      <p:sp>
        <p:nvSpPr>
          <p:cNvPr id="41" name="Text 39"/>
          <p:cNvSpPr/>
          <p:nvPr/>
        </p:nvSpPr>
        <p:spPr>
          <a:xfrm>
            <a:off x="839629" y="4060150"/>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Treatment Cases</a:t>
            </a:r>
            <a:endParaRPr lang="en-US" sz="900" dirty="0"/>
          </a:p>
        </p:txBody>
      </p:sp>
      <p:sp>
        <p:nvSpPr>
          <p:cNvPr id="42" name="Text 40"/>
          <p:cNvSpPr/>
          <p:nvPr/>
        </p:nvSpPr>
        <p:spPr>
          <a:xfrm>
            <a:off x="4139446" y="4060150"/>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/treatments</a:t>
            </a:r>
            <a:endParaRPr lang="en-US" sz="900" dirty="0"/>
          </a:p>
        </p:txBody>
      </p:sp>
      <p:sp>
        <p:nvSpPr>
          <p:cNvPr id="43" name="Text 41"/>
          <p:cNvSpPr/>
          <p:nvPr/>
        </p:nvSpPr>
        <p:spPr>
          <a:xfrm>
            <a:off x="6776204" y="4060150"/>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Doctor</a:t>
            </a:r>
            <a:endParaRPr lang="en-US" sz="900" dirty="0"/>
          </a:p>
        </p:txBody>
      </p:sp>
      <p:sp>
        <p:nvSpPr>
          <p:cNvPr id="44" name="Text 42"/>
          <p:cNvSpPr/>
          <p:nvPr/>
        </p:nvSpPr>
        <p:spPr>
          <a:xfrm>
            <a:off x="9412962" y="4060150"/>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Add procedures, diagnosis, prescription</a:t>
            </a:r>
            <a:endParaRPr lang="en-US" sz="900" dirty="0"/>
          </a:p>
        </p:txBody>
      </p:sp>
      <p:sp>
        <p:nvSpPr>
          <p:cNvPr id="45" name="Shape 43"/>
          <p:cNvSpPr/>
          <p:nvPr/>
        </p:nvSpPr>
        <p:spPr>
          <a:xfrm>
            <a:off x="723067" y="4323517"/>
            <a:ext cx="13184267" cy="340638"/>
          </a:xfrm>
          <a:prstGeom prst="rect">
            <a:avLst/>
          </a:prstGeom>
          <a:solidFill>
            <a:srgbClr val="FFFFFF">
              <a:alpha val="4000"/>
            </a:srgbClr>
          </a:solidFill>
          <a:ln/>
        </p:spPr>
        <p:txBody>
          <a:bodyPr/>
          <a:lstStyle/>
          <a:p>
            <a:endParaRPr lang="en-US"/>
          </a:p>
        </p:txBody>
      </p:sp>
      <p:sp>
        <p:nvSpPr>
          <p:cNvPr id="46" name="Text 44"/>
          <p:cNvSpPr/>
          <p:nvPr/>
        </p:nvSpPr>
        <p:spPr>
          <a:xfrm>
            <a:off x="839629" y="4400788"/>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Treatment Details</a:t>
            </a:r>
            <a:endParaRPr lang="en-US" sz="900" dirty="0"/>
          </a:p>
        </p:txBody>
      </p:sp>
      <p:sp>
        <p:nvSpPr>
          <p:cNvPr id="47" name="Text 45"/>
          <p:cNvSpPr/>
          <p:nvPr/>
        </p:nvSpPr>
        <p:spPr>
          <a:xfrm>
            <a:off x="4139446" y="4400788"/>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/treatments/{id}</a:t>
            </a:r>
            <a:endParaRPr lang="en-US" sz="900" dirty="0"/>
          </a:p>
        </p:txBody>
      </p:sp>
      <p:sp>
        <p:nvSpPr>
          <p:cNvPr id="48" name="Text 46"/>
          <p:cNvSpPr/>
          <p:nvPr/>
        </p:nvSpPr>
        <p:spPr>
          <a:xfrm>
            <a:off x="6776204" y="4400788"/>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Doctor</a:t>
            </a:r>
            <a:endParaRPr lang="en-US" sz="900" dirty="0"/>
          </a:p>
        </p:txBody>
      </p:sp>
      <p:sp>
        <p:nvSpPr>
          <p:cNvPr id="49" name="Text 47"/>
          <p:cNvSpPr/>
          <p:nvPr/>
        </p:nvSpPr>
        <p:spPr>
          <a:xfrm>
            <a:off x="9412962" y="4400788"/>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View / edit procedures, prescriptions, files</a:t>
            </a:r>
            <a:endParaRPr lang="en-US" sz="900" dirty="0"/>
          </a:p>
        </p:txBody>
      </p:sp>
      <p:sp>
        <p:nvSpPr>
          <p:cNvPr id="50" name="Shape 48"/>
          <p:cNvSpPr/>
          <p:nvPr/>
        </p:nvSpPr>
        <p:spPr>
          <a:xfrm>
            <a:off x="723067" y="4664154"/>
            <a:ext cx="13184267" cy="340638"/>
          </a:xfrm>
          <a:prstGeom prst="rect">
            <a:avLst/>
          </a:prstGeom>
          <a:solidFill>
            <a:srgbClr val="000000">
              <a:alpha val="4000"/>
            </a:srgbClr>
          </a:solidFill>
          <a:ln/>
        </p:spPr>
        <p:txBody>
          <a:bodyPr/>
          <a:lstStyle/>
          <a:p>
            <a:endParaRPr lang="en-US"/>
          </a:p>
        </p:txBody>
      </p:sp>
      <p:sp>
        <p:nvSpPr>
          <p:cNvPr id="51" name="Text 49"/>
          <p:cNvSpPr/>
          <p:nvPr/>
        </p:nvSpPr>
        <p:spPr>
          <a:xfrm>
            <a:off x="839629" y="4741426"/>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Prescriptions</a:t>
            </a:r>
            <a:endParaRPr lang="en-US" sz="900" dirty="0"/>
          </a:p>
        </p:txBody>
      </p:sp>
      <p:sp>
        <p:nvSpPr>
          <p:cNvPr id="52" name="Text 50"/>
          <p:cNvSpPr/>
          <p:nvPr/>
        </p:nvSpPr>
        <p:spPr>
          <a:xfrm>
            <a:off x="4139446" y="4741426"/>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/prescriptions</a:t>
            </a:r>
            <a:endParaRPr lang="en-US" sz="900" dirty="0"/>
          </a:p>
        </p:txBody>
      </p:sp>
      <p:sp>
        <p:nvSpPr>
          <p:cNvPr id="53" name="Text 51"/>
          <p:cNvSpPr/>
          <p:nvPr/>
        </p:nvSpPr>
        <p:spPr>
          <a:xfrm>
            <a:off x="6776204" y="4741426"/>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Doctor</a:t>
            </a:r>
            <a:endParaRPr lang="en-US" sz="900" dirty="0"/>
          </a:p>
        </p:txBody>
      </p:sp>
      <p:sp>
        <p:nvSpPr>
          <p:cNvPr id="54" name="Text 52"/>
          <p:cNvSpPr/>
          <p:nvPr/>
        </p:nvSpPr>
        <p:spPr>
          <a:xfrm>
            <a:off x="9412962" y="4741426"/>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Add / view prescriptions</a:t>
            </a:r>
            <a:endParaRPr lang="en-US" sz="900" dirty="0"/>
          </a:p>
        </p:txBody>
      </p:sp>
      <p:sp>
        <p:nvSpPr>
          <p:cNvPr id="55" name="Shape 53"/>
          <p:cNvSpPr/>
          <p:nvPr/>
        </p:nvSpPr>
        <p:spPr>
          <a:xfrm>
            <a:off x="723067" y="5004792"/>
            <a:ext cx="13184267" cy="340638"/>
          </a:xfrm>
          <a:prstGeom prst="rect">
            <a:avLst/>
          </a:prstGeom>
          <a:solidFill>
            <a:srgbClr val="FFFFFF">
              <a:alpha val="4000"/>
            </a:srgbClr>
          </a:solidFill>
          <a:ln/>
        </p:spPr>
        <p:txBody>
          <a:bodyPr/>
          <a:lstStyle/>
          <a:p>
            <a:endParaRPr lang="en-US"/>
          </a:p>
        </p:txBody>
      </p:sp>
      <p:sp>
        <p:nvSpPr>
          <p:cNvPr id="56" name="Text 54"/>
          <p:cNvSpPr/>
          <p:nvPr/>
        </p:nvSpPr>
        <p:spPr>
          <a:xfrm>
            <a:off x="839629" y="5082064"/>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Invoices</a:t>
            </a:r>
            <a:endParaRPr lang="en-US" sz="900" dirty="0"/>
          </a:p>
        </p:txBody>
      </p:sp>
      <p:sp>
        <p:nvSpPr>
          <p:cNvPr id="57" name="Text 55"/>
          <p:cNvSpPr/>
          <p:nvPr/>
        </p:nvSpPr>
        <p:spPr>
          <a:xfrm>
            <a:off x="4139446" y="5082064"/>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/invoices</a:t>
            </a:r>
            <a:endParaRPr lang="en-US" sz="900" dirty="0"/>
          </a:p>
        </p:txBody>
      </p:sp>
      <p:sp>
        <p:nvSpPr>
          <p:cNvPr id="58" name="Text 56"/>
          <p:cNvSpPr/>
          <p:nvPr/>
        </p:nvSpPr>
        <p:spPr>
          <a:xfrm>
            <a:off x="6776204" y="5082064"/>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Receptionist</a:t>
            </a:r>
            <a:endParaRPr lang="en-US" sz="900" dirty="0"/>
          </a:p>
        </p:txBody>
      </p:sp>
      <p:sp>
        <p:nvSpPr>
          <p:cNvPr id="59" name="Text 57"/>
          <p:cNvSpPr/>
          <p:nvPr/>
        </p:nvSpPr>
        <p:spPr>
          <a:xfrm>
            <a:off x="9412962" y="5082064"/>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Generate, view, record payments</a:t>
            </a:r>
            <a:endParaRPr lang="en-US" sz="900" dirty="0"/>
          </a:p>
        </p:txBody>
      </p:sp>
      <p:sp>
        <p:nvSpPr>
          <p:cNvPr id="60" name="Shape 58"/>
          <p:cNvSpPr/>
          <p:nvPr/>
        </p:nvSpPr>
        <p:spPr>
          <a:xfrm>
            <a:off x="723067" y="5345430"/>
            <a:ext cx="13184267" cy="340638"/>
          </a:xfrm>
          <a:prstGeom prst="rect">
            <a:avLst/>
          </a:prstGeom>
          <a:solidFill>
            <a:srgbClr val="000000">
              <a:alpha val="4000"/>
            </a:srgbClr>
          </a:solidFill>
          <a:ln/>
        </p:spPr>
        <p:txBody>
          <a:bodyPr/>
          <a:lstStyle/>
          <a:p>
            <a:endParaRPr lang="en-US"/>
          </a:p>
        </p:txBody>
      </p:sp>
      <p:sp>
        <p:nvSpPr>
          <p:cNvPr id="61" name="Text 59"/>
          <p:cNvSpPr/>
          <p:nvPr/>
        </p:nvSpPr>
        <p:spPr>
          <a:xfrm>
            <a:off x="839629" y="5422702"/>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Payments</a:t>
            </a:r>
            <a:endParaRPr lang="en-US" sz="900" dirty="0"/>
          </a:p>
        </p:txBody>
      </p:sp>
      <p:sp>
        <p:nvSpPr>
          <p:cNvPr id="62" name="Text 60"/>
          <p:cNvSpPr/>
          <p:nvPr/>
        </p:nvSpPr>
        <p:spPr>
          <a:xfrm>
            <a:off x="4139446" y="5422702"/>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/payments</a:t>
            </a:r>
            <a:endParaRPr lang="en-US" sz="900" dirty="0"/>
          </a:p>
        </p:txBody>
      </p:sp>
      <p:sp>
        <p:nvSpPr>
          <p:cNvPr id="63" name="Text 61"/>
          <p:cNvSpPr/>
          <p:nvPr/>
        </p:nvSpPr>
        <p:spPr>
          <a:xfrm>
            <a:off x="6776204" y="5422702"/>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Receptionist</a:t>
            </a:r>
            <a:endParaRPr lang="en-US" sz="900" dirty="0"/>
          </a:p>
        </p:txBody>
      </p:sp>
      <p:sp>
        <p:nvSpPr>
          <p:cNvPr id="64" name="Text 62"/>
          <p:cNvSpPr/>
          <p:nvPr/>
        </p:nvSpPr>
        <p:spPr>
          <a:xfrm>
            <a:off x="9412962" y="5422702"/>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Record payments against invoices</a:t>
            </a:r>
            <a:endParaRPr lang="en-US" sz="900" dirty="0"/>
          </a:p>
        </p:txBody>
      </p:sp>
      <p:sp>
        <p:nvSpPr>
          <p:cNvPr id="65" name="Shape 63"/>
          <p:cNvSpPr/>
          <p:nvPr/>
        </p:nvSpPr>
        <p:spPr>
          <a:xfrm>
            <a:off x="723067" y="5686068"/>
            <a:ext cx="13184267" cy="340638"/>
          </a:xfrm>
          <a:prstGeom prst="rect">
            <a:avLst/>
          </a:prstGeom>
          <a:solidFill>
            <a:srgbClr val="FFFFFF">
              <a:alpha val="4000"/>
            </a:srgbClr>
          </a:solidFill>
          <a:ln/>
        </p:spPr>
        <p:txBody>
          <a:bodyPr/>
          <a:lstStyle/>
          <a:p>
            <a:endParaRPr lang="en-US"/>
          </a:p>
        </p:txBody>
      </p:sp>
      <p:sp>
        <p:nvSpPr>
          <p:cNvPr id="66" name="Text 64"/>
          <p:cNvSpPr/>
          <p:nvPr/>
        </p:nvSpPr>
        <p:spPr>
          <a:xfrm>
            <a:off x="839629" y="5763339"/>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Lab Requests</a:t>
            </a:r>
            <a:endParaRPr lang="en-US" sz="900" dirty="0"/>
          </a:p>
        </p:txBody>
      </p:sp>
      <p:sp>
        <p:nvSpPr>
          <p:cNvPr id="67" name="Text 65"/>
          <p:cNvSpPr/>
          <p:nvPr/>
        </p:nvSpPr>
        <p:spPr>
          <a:xfrm>
            <a:off x="4139446" y="5763339"/>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/lab-requests</a:t>
            </a:r>
            <a:endParaRPr lang="en-US" sz="900" dirty="0"/>
          </a:p>
        </p:txBody>
      </p:sp>
      <p:sp>
        <p:nvSpPr>
          <p:cNvPr id="68" name="Text 66"/>
          <p:cNvSpPr/>
          <p:nvPr/>
        </p:nvSpPr>
        <p:spPr>
          <a:xfrm>
            <a:off x="6776204" y="5763339"/>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Doctor, Receptionist</a:t>
            </a:r>
            <a:endParaRPr lang="en-US" sz="900" dirty="0"/>
          </a:p>
        </p:txBody>
      </p:sp>
      <p:sp>
        <p:nvSpPr>
          <p:cNvPr id="69" name="Text 67"/>
          <p:cNvSpPr/>
          <p:nvPr/>
        </p:nvSpPr>
        <p:spPr>
          <a:xfrm>
            <a:off x="9412962" y="5763339"/>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Add / update status of lab requests</a:t>
            </a:r>
            <a:endParaRPr lang="en-US" sz="900" dirty="0"/>
          </a:p>
        </p:txBody>
      </p:sp>
      <p:sp>
        <p:nvSpPr>
          <p:cNvPr id="70" name="Shape 68"/>
          <p:cNvSpPr/>
          <p:nvPr/>
        </p:nvSpPr>
        <p:spPr>
          <a:xfrm>
            <a:off x="723067" y="6026706"/>
            <a:ext cx="13184267" cy="340638"/>
          </a:xfrm>
          <a:prstGeom prst="rect">
            <a:avLst/>
          </a:prstGeom>
          <a:solidFill>
            <a:srgbClr val="000000">
              <a:alpha val="4000"/>
            </a:srgbClr>
          </a:solidFill>
          <a:ln/>
        </p:spPr>
        <p:txBody>
          <a:bodyPr/>
          <a:lstStyle/>
          <a:p>
            <a:endParaRPr lang="en-US"/>
          </a:p>
        </p:txBody>
      </p:sp>
      <p:sp>
        <p:nvSpPr>
          <p:cNvPr id="71" name="Text 69"/>
          <p:cNvSpPr/>
          <p:nvPr/>
        </p:nvSpPr>
        <p:spPr>
          <a:xfrm>
            <a:off x="839629" y="6103977"/>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Inventory Items</a:t>
            </a:r>
            <a:endParaRPr lang="en-US" sz="900" dirty="0"/>
          </a:p>
        </p:txBody>
      </p:sp>
      <p:sp>
        <p:nvSpPr>
          <p:cNvPr id="72" name="Text 70"/>
          <p:cNvSpPr/>
          <p:nvPr/>
        </p:nvSpPr>
        <p:spPr>
          <a:xfrm>
            <a:off x="4139446" y="6103977"/>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/inventory</a:t>
            </a:r>
            <a:endParaRPr lang="en-US" sz="900" dirty="0"/>
          </a:p>
        </p:txBody>
      </p:sp>
      <p:sp>
        <p:nvSpPr>
          <p:cNvPr id="73" name="Text 71"/>
          <p:cNvSpPr/>
          <p:nvPr/>
        </p:nvSpPr>
        <p:spPr>
          <a:xfrm>
            <a:off x="6776204" y="6103977"/>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Assistant</a:t>
            </a:r>
            <a:endParaRPr lang="en-US" sz="900" dirty="0"/>
          </a:p>
        </p:txBody>
      </p:sp>
      <p:sp>
        <p:nvSpPr>
          <p:cNvPr id="74" name="Text 72"/>
          <p:cNvSpPr/>
          <p:nvPr/>
        </p:nvSpPr>
        <p:spPr>
          <a:xfrm>
            <a:off x="9412962" y="6103977"/>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Add / edit products and supplies</a:t>
            </a:r>
            <a:endParaRPr lang="en-US" sz="900" dirty="0"/>
          </a:p>
        </p:txBody>
      </p:sp>
      <p:sp>
        <p:nvSpPr>
          <p:cNvPr id="75" name="Shape 73"/>
          <p:cNvSpPr/>
          <p:nvPr/>
        </p:nvSpPr>
        <p:spPr>
          <a:xfrm>
            <a:off x="723067" y="6367343"/>
            <a:ext cx="13184267" cy="340638"/>
          </a:xfrm>
          <a:prstGeom prst="rect">
            <a:avLst/>
          </a:prstGeom>
          <a:solidFill>
            <a:srgbClr val="FFFFFF">
              <a:alpha val="4000"/>
            </a:srgbClr>
          </a:solidFill>
          <a:ln/>
        </p:spPr>
        <p:txBody>
          <a:bodyPr/>
          <a:lstStyle/>
          <a:p>
            <a:endParaRPr lang="en-US"/>
          </a:p>
        </p:txBody>
      </p:sp>
      <p:sp>
        <p:nvSpPr>
          <p:cNvPr id="76" name="Text 74"/>
          <p:cNvSpPr/>
          <p:nvPr/>
        </p:nvSpPr>
        <p:spPr>
          <a:xfrm>
            <a:off x="839629" y="6444615"/>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Inventory Logs</a:t>
            </a:r>
            <a:endParaRPr lang="en-US" sz="900" dirty="0"/>
          </a:p>
        </p:txBody>
      </p:sp>
      <p:sp>
        <p:nvSpPr>
          <p:cNvPr id="77" name="Text 75"/>
          <p:cNvSpPr/>
          <p:nvPr/>
        </p:nvSpPr>
        <p:spPr>
          <a:xfrm>
            <a:off x="4139446" y="6444615"/>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/inventory/logs</a:t>
            </a:r>
            <a:endParaRPr lang="en-US" sz="900" dirty="0"/>
          </a:p>
        </p:txBody>
      </p:sp>
      <p:sp>
        <p:nvSpPr>
          <p:cNvPr id="78" name="Text 76"/>
          <p:cNvSpPr/>
          <p:nvPr/>
        </p:nvSpPr>
        <p:spPr>
          <a:xfrm>
            <a:off x="6776204" y="6444615"/>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 Assistant</a:t>
            </a:r>
            <a:endParaRPr lang="en-US" sz="900" dirty="0"/>
          </a:p>
        </p:txBody>
      </p:sp>
      <p:sp>
        <p:nvSpPr>
          <p:cNvPr id="79" name="Text 77"/>
          <p:cNvSpPr/>
          <p:nvPr/>
        </p:nvSpPr>
        <p:spPr>
          <a:xfrm>
            <a:off x="9412962" y="6444615"/>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Track usage / addition of inventory items</a:t>
            </a:r>
            <a:endParaRPr lang="en-US" sz="900" dirty="0"/>
          </a:p>
        </p:txBody>
      </p:sp>
      <p:sp>
        <p:nvSpPr>
          <p:cNvPr id="80" name="Shape 78"/>
          <p:cNvSpPr/>
          <p:nvPr/>
        </p:nvSpPr>
        <p:spPr>
          <a:xfrm>
            <a:off x="723067" y="6707981"/>
            <a:ext cx="13184267" cy="340638"/>
          </a:xfrm>
          <a:prstGeom prst="rect">
            <a:avLst/>
          </a:prstGeom>
          <a:solidFill>
            <a:srgbClr val="000000">
              <a:alpha val="4000"/>
            </a:srgbClr>
          </a:solidFill>
          <a:ln/>
        </p:spPr>
        <p:txBody>
          <a:bodyPr/>
          <a:lstStyle/>
          <a:p>
            <a:endParaRPr lang="en-US"/>
          </a:p>
        </p:txBody>
      </p:sp>
      <p:sp>
        <p:nvSpPr>
          <p:cNvPr id="81" name="Text 79"/>
          <p:cNvSpPr/>
          <p:nvPr/>
        </p:nvSpPr>
        <p:spPr>
          <a:xfrm>
            <a:off x="839629" y="6785253"/>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Expenses</a:t>
            </a:r>
            <a:endParaRPr lang="en-US" sz="900" dirty="0"/>
          </a:p>
        </p:txBody>
      </p:sp>
      <p:sp>
        <p:nvSpPr>
          <p:cNvPr id="82" name="Text 80"/>
          <p:cNvSpPr/>
          <p:nvPr/>
        </p:nvSpPr>
        <p:spPr>
          <a:xfrm>
            <a:off x="4139446" y="6785253"/>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/expenses</a:t>
            </a:r>
            <a:endParaRPr lang="en-US" sz="900" dirty="0"/>
          </a:p>
        </p:txBody>
      </p:sp>
      <p:sp>
        <p:nvSpPr>
          <p:cNvPr id="83" name="Text 81"/>
          <p:cNvSpPr/>
          <p:nvPr/>
        </p:nvSpPr>
        <p:spPr>
          <a:xfrm>
            <a:off x="6776204" y="6785253"/>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a:t>
            </a:r>
            <a:endParaRPr lang="en-US" sz="900" dirty="0"/>
          </a:p>
        </p:txBody>
      </p:sp>
      <p:sp>
        <p:nvSpPr>
          <p:cNvPr id="84" name="Text 82"/>
          <p:cNvSpPr/>
          <p:nvPr/>
        </p:nvSpPr>
        <p:spPr>
          <a:xfrm>
            <a:off x="9412962" y="6785253"/>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Track clinic operational expenses</a:t>
            </a:r>
            <a:endParaRPr lang="en-US" sz="900" dirty="0"/>
          </a:p>
        </p:txBody>
      </p:sp>
      <p:sp>
        <p:nvSpPr>
          <p:cNvPr id="85" name="Shape 83"/>
          <p:cNvSpPr/>
          <p:nvPr/>
        </p:nvSpPr>
        <p:spPr>
          <a:xfrm>
            <a:off x="723067" y="7048619"/>
            <a:ext cx="13184267" cy="340638"/>
          </a:xfrm>
          <a:prstGeom prst="rect">
            <a:avLst/>
          </a:prstGeom>
          <a:solidFill>
            <a:srgbClr val="FFFFFF">
              <a:alpha val="4000"/>
            </a:srgbClr>
          </a:solidFill>
          <a:ln/>
        </p:spPr>
        <p:txBody>
          <a:bodyPr/>
          <a:lstStyle/>
          <a:p>
            <a:endParaRPr lang="en-US"/>
          </a:p>
        </p:txBody>
      </p:sp>
      <p:sp>
        <p:nvSpPr>
          <p:cNvPr id="86" name="Text 84"/>
          <p:cNvSpPr/>
          <p:nvPr/>
        </p:nvSpPr>
        <p:spPr>
          <a:xfrm>
            <a:off x="839629" y="7125891"/>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Reports</a:t>
            </a:r>
            <a:endParaRPr lang="en-US" sz="900" dirty="0"/>
          </a:p>
        </p:txBody>
      </p:sp>
      <p:sp>
        <p:nvSpPr>
          <p:cNvPr id="87" name="Text 85"/>
          <p:cNvSpPr/>
          <p:nvPr/>
        </p:nvSpPr>
        <p:spPr>
          <a:xfrm>
            <a:off x="4139446" y="7125891"/>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/reports</a:t>
            </a:r>
            <a:endParaRPr lang="en-US" sz="900" dirty="0"/>
          </a:p>
        </p:txBody>
      </p:sp>
      <p:sp>
        <p:nvSpPr>
          <p:cNvPr id="88" name="Text 86"/>
          <p:cNvSpPr/>
          <p:nvPr/>
        </p:nvSpPr>
        <p:spPr>
          <a:xfrm>
            <a:off x="6776204" y="7125891"/>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Admin</a:t>
            </a:r>
            <a:endParaRPr lang="en-US" sz="900" dirty="0"/>
          </a:p>
        </p:txBody>
      </p:sp>
      <p:sp>
        <p:nvSpPr>
          <p:cNvPr id="89" name="Text 87"/>
          <p:cNvSpPr/>
          <p:nvPr/>
        </p:nvSpPr>
        <p:spPr>
          <a:xfrm>
            <a:off x="9412962" y="7125891"/>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Revenue, patient, inventory, treatment analytics</a:t>
            </a:r>
            <a:endParaRPr lang="en-US" sz="900" dirty="0"/>
          </a:p>
        </p:txBody>
      </p:sp>
      <p:sp>
        <p:nvSpPr>
          <p:cNvPr id="90" name="Shape 88"/>
          <p:cNvSpPr/>
          <p:nvPr/>
        </p:nvSpPr>
        <p:spPr>
          <a:xfrm>
            <a:off x="723067" y="7389257"/>
            <a:ext cx="13184267" cy="340638"/>
          </a:xfrm>
          <a:prstGeom prst="rect">
            <a:avLst/>
          </a:prstGeom>
          <a:solidFill>
            <a:srgbClr val="000000">
              <a:alpha val="4000"/>
            </a:srgbClr>
          </a:solidFill>
          <a:ln/>
        </p:spPr>
        <p:txBody>
          <a:bodyPr/>
          <a:lstStyle/>
          <a:p>
            <a:endParaRPr lang="en-US"/>
          </a:p>
        </p:txBody>
      </p:sp>
      <p:sp>
        <p:nvSpPr>
          <p:cNvPr id="91" name="Text 89"/>
          <p:cNvSpPr/>
          <p:nvPr/>
        </p:nvSpPr>
        <p:spPr>
          <a:xfrm>
            <a:off x="839629" y="7466528"/>
            <a:ext cx="3059787" cy="186095"/>
          </a:xfrm>
          <a:prstGeom prst="rect">
            <a:avLst/>
          </a:prstGeom>
          <a:noFill/>
          <a:ln/>
        </p:spPr>
        <p:txBody>
          <a:bodyPr wrap="none" lIns="0" tIns="0" rIns="0" bIns="0" rtlCol="0" anchor="t"/>
          <a:lstStyle/>
          <a:p>
            <a:pPr marL="0" indent="0" algn="l">
              <a:lnSpc>
                <a:spcPts val="1450"/>
              </a:lnSpc>
              <a:buNone/>
            </a:pPr>
            <a:r>
              <a:rPr lang="en-US" sz="900" b="1" dirty="0">
                <a:solidFill>
                  <a:srgbClr val="61615C"/>
                </a:solidFill>
                <a:latin typeface="Tomorrow" pitchFamily="34" charset="0"/>
                <a:ea typeface="Tomorrow" pitchFamily="34" charset="-122"/>
                <a:cs typeface="Tomorrow" pitchFamily="34" charset="-120"/>
              </a:rPr>
              <a:t>Profile / Settings</a:t>
            </a:r>
            <a:endParaRPr lang="en-US" sz="900" dirty="0"/>
          </a:p>
        </p:txBody>
      </p:sp>
      <p:sp>
        <p:nvSpPr>
          <p:cNvPr id="92" name="Text 90"/>
          <p:cNvSpPr/>
          <p:nvPr/>
        </p:nvSpPr>
        <p:spPr>
          <a:xfrm>
            <a:off x="4139446" y="7466528"/>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/profile</a:t>
            </a:r>
            <a:endParaRPr lang="en-US" sz="900" dirty="0"/>
          </a:p>
        </p:txBody>
      </p:sp>
      <p:sp>
        <p:nvSpPr>
          <p:cNvPr id="93" name="Text 91"/>
          <p:cNvSpPr/>
          <p:nvPr/>
        </p:nvSpPr>
        <p:spPr>
          <a:xfrm>
            <a:off x="6776204" y="7466528"/>
            <a:ext cx="2396728"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All logged in users</a:t>
            </a:r>
            <a:endParaRPr lang="en-US" sz="900" dirty="0"/>
          </a:p>
        </p:txBody>
      </p:sp>
      <p:sp>
        <p:nvSpPr>
          <p:cNvPr id="94" name="Text 92"/>
          <p:cNvSpPr/>
          <p:nvPr/>
        </p:nvSpPr>
        <p:spPr>
          <a:xfrm>
            <a:off x="9412962" y="7466528"/>
            <a:ext cx="4378166" cy="186095"/>
          </a:xfrm>
          <a:prstGeom prst="rect">
            <a:avLst/>
          </a:prstGeom>
          <a:noFill/>
          <a:ln/>
        </p:spPr>
        <p:txBody>
          <a:bodyPr wrap="none" lIns="0" tIns="0" rIns="0" bIns="0" rtlCol="0" anchor="t"/>
          <a:lstStyle/>
          <a:p>
            <a:pPr marL="0" indent="0" algn="l">
              <a:lnSpc>
                <a:spcPts val="1450"/>
              </a:lnSpc>
              <a:buNone/>
            </a:pPr>
            <a:r>
              <a:rPr lang="en-US" sz="900" dirty="0">
                <a:solidFill>
                  <a:srgbClr val="61615C"/>
                </a:solidFill>
                <a:latin typeface="Tomorrow" pitchFamily="34" charset="0"/>
                <a:ea typeface="Tomorrow" pitchFamily="34" charset="-122"/>
                <a:cs typeface="Tomorrow" pitchFamily="34" charset="-120"/>
              </a:rPr>
              <a:t>Update password / personal information</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F1841AC-CF12-BA60-3868-EED7EC55C394}"/>
              </a:ext>
            </a:extLst>
          </p:cNvPr>
          <p:cNvPicPr>
            <a:picLocks noChangeAspect="1"/>
          </p:cNvPicPr>
          <p:nvPr/>
        </p:nvPicPr>
        <p:blipFill>
          <a:blip r:embed="rId2"/>
          <a:stretch>
            <a:fillRect/>
          </a:stretch>
        </p:blipFill>
        <p:spPr>
          <a:xfrm>
            <a:off x="0" y="963612"/>
            <a:ext cx="14485022" cy="7265988"/>
          </a:xfrm>
          <a:prstGeom prst="rect">
            <a:avLst/>
          </a:prstGeom>
        </p:spPr>
      </p:pic>
      <p:sp>
        <p:nvSpPr>
          <p:cNvPr id="4" name="TextBox 3">
            <a:extLst>
              <a:ext uri="{FF2B5EF4-FFF2-40B4-BE49-F238E27FC236}">
                <a16:creationId xmlns:a16="http://schemas.microsoft.com/office/drawing/2014/main" id="{8F65E3BE-E793-9873-9D64-323694BCE8F8}"/>
              </a:ext>
            </a:extLst>
          </p:cNvPr>
          <p:cNvSpPr txBox="1"/>
          <p:nvPr/>
        </p:nvSpPr>
        <p:spPr>
          <a:xfrm>
            <a:off x="6086594" y="255726"/>
            <a:ext cx="2457211" cy="707886"/>
          </a:xfrm>
          <a:prstGeom prst="rect">
            <a:avLst/>
          </a:prstGeom>
          <a:noFill/>
        </p:spPr>
        <p:txBody>
          <a:bodyPr wrap="none" rtlCol="0">
            <a:spAutoFit/>
          </a:bodyPr>
          <a:lstStyle/>
          <a:p>
            <a:r>
              <a:rPr lang="en-US" sz="4000" b="1" dirty="0"/>
              <a:t>Roles Page</a:t>
            </a:r>
            <a:endParaRPr lang="en-US" b="1" dirty="0"/>
          </a:p>
        </p:txBody>
      </p:sp>
    </p:spTree>
    <p:extLst>
      <p:ext uri="{BB962C8B-B14F-4D97-AF65-F5344CB8AC3E}">
        <p14:creationId xmlns:p14="http://schemas.microsoft.com/office/powerpoint/2010/main" val="657757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9F791E5-C6EF-FDC6-980E-177C43C7BC05}"/>
              </a:ext>
            </a:extLst>
          </p:cNvPr>
          <p:cNvPicPr>
            <a:picLocks noChangeAspect="1"/>
          </p:cNvPicPr>
          <p:nvPr/>
        </p:nvPicPr>
        <p:blipFill>
          <a:blip r:embed="rId2"/>
          <a:stretch>
            <a:fillRect/>
          </a:stretch>
        </p:blipFill>
        <p:spPr>
          <a:xfrm>
            <a:off x="1" y="683683"/>
            <a:ext cx="14630400" cy="7545917"/>
          </a:xfrm>
          <a:prstGeom prst="rect">
            <a:avLst/>
          </a:prstGeom>
        </p:spPr>
      </p:pic>
      <p:sp>
        <p:nvSpPr>
          <p:cNvPr id="4" name="TextBox 3">
            <a:extLst>
              <a:ext uri="{FF2B5EF4-FFF2-40B4-BE49-F238E27FC236}">
                <a16:creationId xmlns:a16="http://schemas.microsoft.com/office/drawing/2014/main" id="{3E45C8A0-DAF3-E991-A6D0-7C0C58981DC0}"/>
              </a:ext>
            </a:extLst>
          </p:cNvPr>
          <p:cNvSpPr txBox="1"/>
          <p:nvPr/>
        </p:nvSpPr>
        <p:spPr>
          <a:xfrm>
            <a:off x="5647267" y="329740"/>
            <a:ext cx="3335866" cy="707886"/>
          </a:xfrm>
          <a:prstGeom prst="rect">
            <a:avLst/>
          </a:prstGeom>
          <a:noFill/>
        </p:spPr>
        <p:txBody>
          <a:bodyPr wrap="square" rtlCol="0">
            <a:spAutoFit/>
          </a:bodyPr>
          <a:lstStyle/>
          <a:p>
            <a:r>
              <a:rPr lang="en-US" sz="4000" b="1" dirty="0"/>
              <a:t>All Users Page</a:t>
            </a:r>
          </a:p>
        </p:txBody>
      </p:sp>
    </p:spTree>
    <p:extLst>
      <p:ext uri="{BB962C8B-B14F-4D97-AF65-F5344CB8AC3E}">
        <p14:creationId xmlns:p14="http://schemas.microsoft.com/office/powerpoint/2010/main" val="195820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AB4C467-B48F-295B-D2DB-F2F6BF74DF50}"/>
              </a:ext>
            </a:extLst>
          </p:cNvPr>
          <p:cNvPicPr>
            <a:picLocks noChangeAspect="1"/>
          </p:cNvPicPr>
          <p:nvPr/>
        </p:nvPicPr>
        <p:blipFill>
          <a:blip r:embed="rId2"/>
          <a:stretch>
            <a:fillRect/>
          </a:stretch>
        </p:blipFill>
        <p:spPr>
          <a:xfrm>
            <a:off x="0" y="1688572"/>
            <a:ext cx="14630400" cy="6473295"/>
          </a:xfrm>
          <a:prstGeom prst="rect">
            <a:avLst/>
          </a:prstGeom>
        </p:spPr>
      </p:pic>
      <p:sp>
        <p:nvSpPr>
          <p:cNvPr id="4" name="TextBox 3">
            <a:extLst>
              <a:ext uri="{FF2B5EF4-FFF2-40B4-BE49-F238E27FC236}">
                <a16:creationId xmlns:a16="http://schemas.microsoft.com/office/drawing/2014/main" id="{630DD41A-4FAD-E8B2-4D11-E8E9AF847AB4}"/>
              </a:ext>
            </a:extLst>
          </p:cNvPr>
          <p:cNvSpPr txBox="1"/>
          <p:nvPr/>
        </p:nvSpPr>
        <p:spPr>
          <a:xfrm>
            <a:off x="5342466" y="440267"/>
            <a:ext cx="3945468" cy="707886"/>
          </a:xfrm>
          <a:prstGeom prst="rect">
            <a:avLst/>
          </a:prstGeom>
          <a:noFill/>
        </p:spPr>
        <p:txBody>
          <a:bodyPr wrap="square" rtlCol="0">
            <a:spAutoFit/>
          </a:bodyPr>
          <a:lstStyle/>
          <a:p>
            <a:r>
              <a:rPr lang="en-US" sz="4000" b="1" dirty="0"/>
              <a:t>Create User Page</a:t>
            </a:r>
          </a:p>
        </p:txBody>
      </p:sp>
    </p:spTree>
    <p:extLst>
      <p:ext uri="{BB962C8B-B14F-4D97-AF65-F5344CB8AC3E}">
        <p14:creationId xmlns:p14="http://schemas.microsoft.com/office/powerpoint/2010/main" val="2375280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E537043-9252-B89C-3FE5-548C419D9931}"/>
              </a:ext>
            </a:extLst>
          </p:cNvPr>
          <p:cNvPicPr>
            <a:picLocks noChangeAspect="1"/>
          </p:cNvPicPr>
          <p:nvPr/>
        </p:nvPicPr>
        <p:blipFill>
          <a:blip r:embed="rId2"/>
          <a:stretch>
            <a:fillRect/>
          </a:stretch>
        </p:blipFill>
        <p:spPr>
          <a:xfrm>
            <a:off x="1" y="1324806"/>
            <a:ext cx="14630400" cy="6904794"/>
          </a:xfrm>
          <a:prstGeom prst="rect">
            <a:avLst/>
          </a:prstGeom>
        </p:spPr>
      </p:pic>
      <p:sp>
        <p:nvSpPr>
          <p:cNvPr id="4" name="TextBox 3">
            <a:extLst>
              <a:ext uri="{FF2B5EF4-FFF2-40B4-BE49-F238E27FC236}">
                <a16:creationId xmlns:a16="http://schemas.microsoft.com/office/drawing/2014/main" id="{15C09227-D82E-4B0D-F6D2-33CDFC8FCA57}"/>
              </a:ext>
            </a:extLst>
          </p:cNvPr>
          <p:cNvSpPr txBox="1"/>
          <p:nvPr/>
        </p:nvSpPr>
        <p:spPr>
          <a:xfrm>
            <a:off x="5497010" y="355600"/>
            <a:ext cx="3636380" cy="707886"/>
          </a:xfrm>
          <a:prstGeom prst="rect">
            <a:avLst/>
          </a:prstGeom>
          <a:noFill/>
        </p:spPr>
        <p:txBody>
          <a:bodyPr wrap="none" rtlCol="0">
            <a:spAutoFit/>
          </a:bodyPr>
          <a:lstStyle/>
          <a:p>
            <a:r>
              <a:rPr lang="en-US" sz="4000" b="1" dirty="0"/>
              <a:t>All Doctors Page</a:t>
            </a:r>
          </a:p>
        </p:txBody>
      </p:sp>
    </p:spTree>
    <p:extLst>
      <p:ext uri="{BB962C8B-B14F-4D97-AF65-F5344CB8AC3E}">
        <p14:creationId xmlns:p14="http://schemas.microsoft.com/office/powerpoint/2010/main" val="1469373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982FA6B-B80A-C204-4E48-CB9FD78C5258}"/>
              </a:ext>
            </a:extLst>
          </p:cNvPr>
          <p:cNvPicPr>
            <a:picLocks noChangeAspect="1"/>
          </p:cNvPicPr>
          <p:nvPr/>
        </p:nvPicPr>
        <p:blipFill>
          <a:blip r:embed="rId2"/>
          <a:stretch>
            <a:fillRect/>
          </a:stretch>
        </p:blipFill>
        <p:spPr>
          <a:xfrm>
            <a:off x="0" y="881411"/>
            <a:ext cx="14630400" cy="7348189"/>
          </a:xfrm>
          <a:prstGeom prst="rect">
            <a:avLst/>
          </a:prstGeom>
        </p:spPr>
      </p:pic>
      <p:sp>
        <p:nvSpPr>
          <p:cNvPr id="4" name="TextBox 3">
            <a:extLst>
              <a:ext uri="{FF2B5EF4-FFF2-40B4-BE49-F238E27FC236}">
                <a16:creationId xmlns:a16="http://schemas.microsoft.com/office/drawing/2014/main" id="{CC42A0DD-348C-54C5-5D60-2ABB08A4C641}"/>
              </a:ext>
            </a:extLst>
          </p:cNvPr>
          <p:cNvSpPr txBox="1"/>
          <p:nvPr/>
        </p:nvSpPr>
        <p:spPr>
          <a:xfrm>
            <a:off x="5147074" y="258192"/>
            <a:ext cx="4336252" cy="707886"/>
          </a:xfrm>
          <a:prstGeom prst="rect">
            <a:avLst/>
          </a:prstGeom>
          <a:noFill/>
        </p:spPr>
        <p:txBody>
          <a:bodyPr wrap="none" rtlCol="0">
            <a:spAutoFit/>
          </a:bodyPr>
          <a:lstStyle/>
          <a:p>
            <a:r>
              <a:rPr lang="en-US" sz="4000" b="1" dirty="0"/>
              <a:t>Doctor Details Page</a:t>
            </a:r>
          </a:p>
        </p:txBody>
      </p:sp>
    </p:spTree>
    <p:extLst>
      <p:ext uri="{BB962C8B-B14F-4D97-AF65-F5344CB8AC3E}">
        <p14:creationId xmlns:p14="http://schemas.microsoft.com/office/powerpoint/2010/main" val="326897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45081"/>
            <a:ext cx="7556421" cy="1116330"/>
          </a:xfrm>
          <a:prstGeom prst="rect">
            <a:avLst/>
          </a:prstGeom>
          <a:noFill/>
          <a:ln/>
        </p:spPr>
        <p:txBody>
          <a:bodyPr wrap="square" lIns="0" tIns="0" rIns="0" bIns="0" rtlCol="0" anchor="t"/>
          <a:lstStyle/>
          <a:p>
            <a:pPr marL="0" indent="0" algn="l">
              <a:lnSpc>
                <a:spcPts val="4350"/>
              </a:lnSpc>
              <a:buNone/>
            </a:pPr>
            <a:r>
              <a:rPr lang="en-US" sz="3500" dirty="0">
                <a:solidFill>
                  <a:srgbClr val="1D1D1B"/>
                </a:solidFill>
                <a:latin typeface="Tomorrow Semi Bold" pitchFamily="34" charset="0"/>
                <a:ea typeface="Tomorrow Semi Bold" pitchFamily="34" charset="-122"/>
                <a:cs typeface="Tomorrow Semi Bold" pitchFamily="34" charset="-120"/>
              </a:rPr>
              <a:t>Introduction: Streamlining Dental Practice Operations</a:t>
            </a:r>
            <a:endParaRPr lang="en-US" sz="3500" dirty="0"/>
          </a:p>
        </p:txBody>
      </p:sp>
      <p:sp>
        <p:nvSpPr>
          <p:cNvPr id="4" name="Text 1"/>
          <p:cNvSpPr/>
          <p:nvPr/>
        </p:nvSpPr>
        <p:spPr>
          <a:xfrm>
            <a:off x="6280190" y="2029301"/>
            <a:ext cx="7556421" cy="1143000"/>
          </a:xfrm>
          <a:prstGeom prst="rect">
            <a:avLst/>
          </a:prstGeom>
          <a:noFill/>
          <a:ln/>
        </p:spPr>
        <p:txBody>
          <a:bodyPr wrap="square" lIns="0" tIns="0" rIns="0" bIns="0" rtlCol="0" anchor="t"/>
          <a:lstStyle/>
          <a:p>
            <a:pPr marL="0" indent="0" algn="l">
              <a:lnSpc>
                <a:spcPts val="2250"/>
              </a:lnSpc>
              <a:buNone/>
            </a:pPr>
            <a:r>
              <a:rPr lang="en-US" sz="1400" dirty="0">
                <a:solidFill>
                  <a:srgbClr val="61615C"/>
                </a:solidFill>
                <a:latin typeface="Tomorrow" pitchFamily="34" charset="0"/>
                <a:ea typeface="Tomorrow" pitchFamily="34" charset="-122"/>
                <a:cs typeface="Tomorrow" pitchFamily="34" charset="-120"/>
              </a:rPr>
              <a:t>This advanced Dental/Chamber Management System is meticulously designed to optimize the daily operations of modern dental practices. Our primary purpose is to facilitate efficient management, ensuring seamless workflows and enhanced patient care.</a:t>
            </a:r>
            <a:endParaRPr lang="en-US" sz="1400" dirty="0"/>
          </a:p>
        </p:txBody>
      </p:sp>
      <p:sp>
        <p:nvSpPr>
          <p:cNvPr id="5" name="Shape 2"/>
          <p:cNvSpPr/>
          <p:nvPr/>
        </p:nvSpPr>
        <p:spPr>
          <a:xfrm>
            <a:off x="6280190" y="3641050"/>
            <a:ext cx="3688913" cy="1891308"/>
          </a:xfrm>
          <a:prstGeom prst="roundRect">
            <a:avLst>
              <a:gd name="adj" fmla="val 5802"/>
            </a:avLst>
          </a:prstGeom>
          <a:solidFill>
            <a:srgbClr val="FCFCFC"/>
          </a:solidFill>
          <a:ln/>
        </p:spPr>
        <p:txBody>
          <a:bodyPr/>
          <a:lstStyle/>
          <a:p>
            <a:endParaRPr lang="en-US"/>
          </a:p>
        </p:txBody>
      </p:sp>
      <p:sp>
        <p:nvSpPr>
          <p:cNvPr id="6" name="Shape 3"/>
          <p:cNvSpPr/>
          <p:nvPr/>
        </p:nvSpPr>
        <p:spPr>
          <a:xfrm>
            <a:off x="6280190" y="3618190"/>
            <a:ext cx="3688913" cy="91440"/>
          </a:xfrm>
          <a:prstGeom prst="roundRect">
            <a:avLst>
              <a:gd name="adj" fmla="val 29302"/>
            </a:avLst>
          </a:prstGeom>
          <a:solidFill>
            <a:srgbClr val="1D1D1B"/>
          </a:solidFill>
          <a:ln/>
        </p:spPr>
        <p:txBody>
          <a:bodyPr/>
          <a:lstStyle/>
          <a:p>
            <a:endParaRPr lang="en-US"/>
          </a:p>
        </p:txBody>
      </p:sp>
      <p:sp>
        <p:nvSpPr>
          <p:cNvPr id="7" name="Shape 4"/>
          <p:cNvSpPr/>
          <p:nvPr/>
        </p:nvSpPr>
        <p:spPr>
          <a:xfrm>
            <a:off x="7856696" y="3373160"/>
            <a:ext cx="535781" cy="535781"/>
          </a:xfrm>
          <a:prstGeom prst="roundRect">
            <a:avLst>
              <a:gd name="adj" fmla="val 170667"/>
            </a:avLst>
          </a:prstGeom>
          <a:solidFill>
            <a:srgbClr val="1D1D1B"/>
          </a:solidFill>
          <a:ln/>
        </p:spPr>
        <p:txBody>
          <a:bodyPr/>
          <a:lstStyle/>
          <a:p>
            <a:endParaRPr lang="en-US"/>
          </a:p>
        </p:txBody>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7431" y="3533894"/>
            <a:ext cx="214313" cy="214312"/>
          </a:xfrm>
          <a:prstGeom prst="rect">
            <a:avLst/>
          </a:prstGeom>
        </p:spPr>
      </p:pic>
      <p:sp>
        <p:nvSpPr>
          <p:cNvPr id="9" name="Text 5"/>
          <p:cNvSpPr/>
          <p:nvPr/>
        </p:nvSpPr>
        <p:spPr>
          <a:xfrm>
            <a:off x="6481643" y="4087535"/>
            <a:ext cx="2486025" cy="278963"/>
          </a:xfrm>
          <a:prstGeom prst="rect">
            <a:avLst/>
          </a:prstGeom>
          <a:noFill/>
          <a:ln/>
        </p:spPr>
        <p:txBody>
          <a:bodyPr wrap="none" lIns="0" tIns="0" rIns="0" bIns="0" rtlCol="0" anchor="t"/>
          <a:lstStyle/>
          <a:p>
            <a:pPr marL="0" indent="0" algn="l">
              <a:lnSpc>
                <a:spcPts val="2150"/>
              </a:lnSpc>
              <a:buNone/>
            </a:pPr>
            <a:r>
              <a:rPr lang="en-US" sz="1750" dirty="0">
                <a:solidFill>
                  <a:srgbClr val="61615C"/>
                </a:solidFill>
                <a:latin typeface="Tomorrow Semi Bold" pitchFamily="34" charset="0"/>
                <a:ea typeface="Tomorrow Semi Bold" pitchFamily="34" charset="-122"/>
                <a:cs typeface="Tomorrow Semi Bold" pitchFamily="34" charset="-120"/>
              </a:rPr>
              <a:t>Efficient Management</a:t>
            </a:r>
            <a:endParaRPr lang="en-US" sz="1750" dirty="0"/>
          </a:p>
        </p:txBody>
      </p:sp>
      <p:sp>
        <p:nvSpPr>
          <p:cNvPr id="10" name="Text 6"/>
          <p:cNvSpPr/>
          <p:nvPr/>
        </p:nvSpPr>
        <p:spPr>
          <a:xfrm>
            <a:off x="6481643" y="4473654"/>
            <a:ext cx="3286006" cy="857250"/>
          </a:xfrm>
          <a:prstGeom prst="rect">
            <a:avLst/>
          </a:prstGeom>
          <a:noFill/>
          <a:ln/>
        </p:spPr>
        <p:txBody>
          <a:bodyPr wrap="square" lIns="0" tIns="0" rIns="0" bIns="0" rtlCol="0" anchor="t"/>
          <a:lstStyle/>
          <a:p>
            <a:pPr marL="0" indent="0" algn="l">
              <a:lnSpc>
                <a:spcPts val="2250"/>
              </a:lnSpc>
              <a:buNone/>
            </a:pPr>
            <a:r>
              <a:rPr lang="en-US" sz="1400" dirty="0">
                <a:solidFill>
                  <a:srgbClr val="61615C"/>
                </a:solidFill>
                <a:latin typeface="Tomorrow" pitchFamily="34" charset="0"/>
                <a:ea typeface="Tomorrow" pitchFamily="34" charset="-122"/>
                <a:cs typeface="Tomorrow" pitchFamily="34" charset="-120"/>
              </a:rPr>
              <a:t>Centralized control over all aspects of practice administration, from appointments to billing.</a:t>
            </a:r>
            <a:endParaRPr lang="en-US" sz="1400" dirty="0"/>
          </a:p>
        </p:txBody>
      </p:sp>
      <p:sp>
        <p:nvSpPr>
          <p:cNvPr id="11" name="Shape 7"/>
          <p:cNvSpPr/>
          <p:nvPr/>
        </p:nvSpPr>
        <p:spPr>
          <a:xfrm>
            <a:off x="10147697" y="3641050"/>
            <a:ext cx="3688913" cy="1891308"/>
          </a:xfrm>
          <a:prstGeom prst="roundRect">
            <a:avLst>
              <a:gd name="adj" fmla="val 5802"/>
            </a:avLst>
          </a:prstGeom>
          <a:solidFill>
            <a:srgbClr val="FCFCFC"/>
          </a:solidFill>
          <a:ln/>
        </p:spPr>
        <p:txBody>
          <a:bodyPr/>
          <a:lstStyle/>
          <a:p>
            <a:endParaRPr lang="en-US"/>
          </a:p>
        </p:txBody>
      </p:sp>
      <p:sp>
        <p:nvSpPr>
          <p:cNvPr id="12" name="Shape 8"/>
          <p:cNvSpPr/>
          <p:nvPr/>
        </p:nvSpPr>
        <p:spPr>
          <a:xfrm>
            <a:off x="10147697" y="3618190"/>
            <a:ext cx="3688913" cy="91440"/>
          </a:xfrm>
          <a:prstGeom prst="roundRect">
            <a:avLst>
              <a:gd name="adj" fmla="val 29302"/>
            </a:avLst>
          </a:prstGeom>
          <a:solidFill>
            <a:srgbClr val="1D1D1B"/>
          </a:solidFill>
          <a:ln/>
        </p:spPr>
        <p:txBody>
          <a:bodyPr/>
          <a:lstStyle/>
          <a:p>
            <a:endParaRPr lang="en-US"/>
          </a:p>
        </p:txBody>
      </p:sp>
      <p:sp>
        <p:nvSpPr>
          <p:cNvPr id="13" name="Shape 9"/>
          <p:cNvSpPr/>
          <p:nvPr/>
        </p:nvSpPr>
        <p:spPr>
          <a:xfrm>
            <a:off x="11724203" y="3373160"/>
            <a:ext cx="535781" cy="535781"/>
          </a:xfrm>
          <a:prstGeom prst="roundRect">
            <a:avLst>
              <a:gd name="adj" fmla="val 170667"/>
            </a:avLst>
          </a:prstGeom>
          <a:solidFill>
            <a:srgbClr val="1D1D1B"/>
          </a:solidFill>
          <a:ln/>
        </p:spPr>
        <p:txBody>
          <a:bodyPr/>
          <a:lstStyle/>
          <a:p>
            <a:endParaRPr lang="en-US"/>
          </a:p>
        </p:txBody>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84938" y="3533894"/>
            <a:ext cx="214313" cy="214312"/>
          </a:xfrm>
          <a:prstGeom prst="rect">
            <a:avLst/>
          </a:prstGeom>
        </p:spPr>
      </p:pic>
      <p:sp>
        <p:nvSpPr>
          <p:cNvPr id="15" name="Text 10"/>
          <p:cNvSpPr/>
          <p:nvPr/>
        </p:nvSpPr>
        <p:spPr>
          <a:xfrm>
            <a:off x="10349151" y="4087535"/>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61615C"/>
                </a:solidFill>
                <a:latin typeface="Tomorrow Semi Bold" pitchFamily="34" charset="0"/>
                <a:ea typeface="Tomorrow Semi Bold" pitchFamily="34" charset="-122"/>
                <a:cs typeface="Tomorrow Semi Bold" pitchFamily="34" charset="-120"/>
              </a:rPr>
              <a:t>Target Users</a:t>
            </a:r>
            <a:endParaRPr lang="en-US" sz="1750" dirty="0"/>
          </a:p>
        </p:txBody>
      </p:sp>
      <p:sp>
        <p:nvSpPr>
          <p:cNvPr id="16" name="Text 11"/>
          <p:cNvSpPr/>
          <p:nvPr/>
        </p:nvSpPr>
        <p:spPr>
          <a:xfrm>
            <a:off x="10349151" y="4473654"/>
            <a:ext cx="3286006" cy="857250"/>
          </a:xfrm>
          <a:prstGeom prst="rect">
            <a:avLst/>
          </a:prstGeom>
          <a:noFill/>
          <a:ln/>
        </p:spPr>
        <p:txBody>
          <a:bodyPr wrap="square" lIns="0" tIns="0" rIns="0" bIns="0" rtlCol="0" anchor="t"/>
          <a:lstStyle/>
          <a:p>
            <a:pPr marL="0" indent="0" algn="l">
              <a:lnSpc>
                <a:spcPts val="2250"/>
              </a:lnSpc>
              <a:buNone/>
            </a:pPr>
            <a:r>
              <a:rPr lang="en-US" sz="1400" dirty="0">
                <a:solidFill>
                  <a:srgbClr val="61615C"/>
                </a:solidFill>
                <a:latin typeface="Tomorrow" pitchFamily="34" charset="0"/>
                <a:ea typeface="Tomorrow" pitchFamily="34" charset="-122"/>
                <a:cs typeface="Tomorrow" pitchFamily="34" charset="-120"/>
              </a:rPr>
              <a:t>Tailored for Administrators, Doctors, Receptionists, and Assistants, ensuring role-specific functionalities.</a:t>
            </a:r>
            <a:endParaRPr lang="en-US" sz="1400" dirty="0"/>
          </a:p>
        </p:txBody>
      </p:sp>
      <p:sp>
        <p:nvSpPr>
          <p:cNvPr id="17" name="Shape 12"/>
          <p:cNvSpPr/>
          <p:nvPr/>
        </p:nvSpPr>
        <p:spPr>
          <a:xfrm>
            <a:off x="6280190" y="5978843"/>
            <a:ext cx="7556421" cy="1605558"/>
          </a:xfrm>
          <a:prstGeom prst="roundRect">
            <a:avLst>
              <a:gd name="adj" fmla="val 6834"/>
            </a:avLst>
          </a:prstGeom>
          <a:solidFill>
            <a:srgbClr val="FCFCFC"/>
          </a:solidFill>
          <a:ln/>
        </p:spPr>
        <p:txBody>
          <a:bodyPr/>
          <a:lstStyle/>
          <a:p>
            <a:endParaRPr lang="en-US"/>
          </a:p>
        </p:txBody>
      </p:sp>
      <p:sp>
        <p:nvSpPr>
          <p:cNvPr id="18" name="Shape 13"/>
          <p:cNvSpPr/>
          <p:nvPr/>
        </p:nvSpPr>
        <p:spPr>
          <a:xfrm>
            <a:off x="6280190" y="5955983"/>
            <a:ext cx="7556421" cy="91440"/>
          </a:xfrm>
          <a:prstGeom prst="roundRect">
            <a:avLst>
              <a:gd name="adj" fmla="val 29302"/>
            </a:avLst>
          </a:prstGeom>
          <a:solidFill>
            <a:srgbClr val="1D1D1B"/>
          </a:solidFill>
          <a:ln/>
        </p:spPr>
        <p:txBody>
          <a:bodyPr/>
          <a:lstStyle/>
          <a:p>
            <a:endParaRPr lang="en-US"/>
          </a:p>
        </p:txBody>
      </p:sp>
      <p:sp>
        <p:nvSpPr>
          <p:cNvPr id="19" name="Shape 14"/>
          <p:cNvSpPr/>
          <p:nvPr/>
        </p:nvSpPr>
        <p:spPr>
          <a:xfrm>
            <a:off x="9790509" y="5710952"/>
            <a:ext cx="535781" cy="535781"/>
          </a:xfrm>
          <a:prstGeom prst="roundRect">
            <a:avLst>
              <a:gd name="adj" fmla="val 170667"/>
            </a:avLst>
          </a:prstGeom>
          <a:solidFill>
            <a:srgbClr val="1D1D1B"/>
          </a:solidFill>
          <a:ln/>
        </p:spPr>
        <p:txBody>
          <a:bodyPr/>
          <a:lstStyle/>
          <a:p>
            <a:endParaRPr lang="en-US"/>
          </a:p>
        </p:txBody>
      </p:sp>
      <p:pic>
        <p:nvPicPr>
          <p:cNvPr id="2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51244" y="5871686"/>
            <a:ext cx="214313" cy="214312"/>
          </a:xfrm>
          <a:prstGeom prst="rect">
            <a:avLst/>
          </a:prstGeom>
        </p:spPr>
      </p:pic>
      <p:sp>
        <p:nvSpPr>
          <p:cNvPr id="21" name="Text 15"/>
          <p:cNvSpPr/>
          <p:nvPr/>
        </p:nvSpPr>
        <p:spPr>
          <a:xfrm>
            <a:off x="6481643" y="6425327"/>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61615C"/>
                </a:solidFill>
                <a:latin typeface="Tomorrow Semi Bold" pitchFamily="34" charset="0"/>
                <a:ea typeface="Tomorrow Semi Bold" pitchFamily="34" charset="-122"/>
                <a:cs typeface="Tomorrow Semi Bold" pitchFamily="34" charset="-120"/>
              </a:rPr>
              <a:t>Key Features</a:t>
            </a:r>
            <a:endParaRPr lang="en-US" sz="1750" dirty="0"/>
          </a:p>
        </p:txBody>
      </p:sp>
      <p:sp>
        <p:nvSpPr>
          <p:cNvPr id="22" name="Text 16"/>
          <p:cNvSpPr/>
          <p:nvPr/>
        </p:nvSpPr>
        <p:spPr>
          <a:xfrm>
            <a:off x="6481643" y="6811447"/>
            <a:ext cx="7153513" cy="571500"/>
          </a:xfrm>
          <a:prstGeom prst="rect">
            <a:avLst/>
          </a:prstGeom>
          <a:noFill/>
          <a:ln/>
        </p:spPr>
        <p:txBody>
          <a:bodyPr wrap="square" lIns="0" tIns="0" rIns="0" bIns="0" rtlCol="0" anchor="t"/>
          <a:lstStyle/>
          <a:p>
            <a:pPr marL="0" indent="0" algn="l">
              <a:lnSpc>
                <a:spcPts val="2250"/>
              </a:lnSpc>
              <a:buNone/>
            </a:pPr>
            <a:r>
              <a:rPr lang="en-US" sz="1400" dirty="0">
                <a:solidFill>
                  <a:srgbClr val="61615C"/>
                </a:solidFill>
                <a:latin typeface="Tomorrow" pitchFamily="34" charset="0"/>
                <a:ea typeface="Tomorrow" pitchFamily="34" charset="-122"/>
                <a:cs typeface="Tomorrow" pitchFamily="34" charset="-120"/>
              </a:rPr>
              <a:t>A robust suite of tools including patient management, appointment scheduling, treatment tracking, billing, inventory, and comprehensive reports.</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FDA1D95-81C3-E0C0-5A2E-57051C065AFF}"/>
              </a:ext>
            </a:extLst>
          </p:cNvPr>
          <p:cNvPicPr>
            <a:picLocks noChangeAspect="1"/>
          </p:cNvPicPr>
          <p:nvPr/>
        </p:nvPicPr>
        <p:blipFill>
          <a:blip r:embed="rId2"/>
          <a:stretch>
            <a:fillRect/>
          </a:stretch>
        </p:blipFill>
        <p:spPr>
          <a:xfrm>
            <a:off x="0" y="820071"/>
            <a:ext cx="14630400" cy="7409529"/>
          </a:xfrm>
          <a:prstGeom prst="rect">
            <a:avLst/>
          </a:prstGeom>
        </p:spPr>
      </p:pic>
      <p:sp>
        <p:nvSpPr>
          <p:cNvPr id="4" name="TextBox 3">
            <a:extLst>
              <a:ext uri="{FF2B5EF4-FFF2-40B4-BE49-F238E27FC236}">
                <a16:creationId xmlns:a16="http://schemas.microsoft.com/office/drawing/2014/main" id="{DEB4B35D-AC6B-780E-2489-D5A4D5DF68F1}"/>
              </a:ext>
            </a:extLst>
          </p:cNvPr>
          <p:cNvSpPr txBox="1"/>
          <p:nvPr/>
        </p:nvSpPr>
        <p:spPr>
          <a:xfrm>
            <a:off x="5447381" y="112185"/>
            <a:ext cx="3735638" cy="707886"/>
          </a:xfrm>
          <a:prstGeom prst="rect">
            <a:avLst/>
          </a:prstGeom>
          <a:noFill/>
        </p:spPr>
        <p:txBody>
          <a:bodyPr wrap="none" rtlCol="0">
            <a:spAutoFit/>
          </a:bodyPr>
          <a:lstStyle/>
          <a:p>
            <a:r>
              <a:rPr lang="en-US" sz="4000" b="1" dirty="0"/>
              <a:t>Add Doctor Page</a:t>
            </a:r>
          </a:p>
        </p:txBody>
      </p:sp>
    </p:spTree>
    <p:extLst>
      <p:ext uri="{BB962C8B-B14F-4D97-AF65-F5344CB8AC3E}">
        <p14:creationId xmlns:p14="http://schemas.microsoft.com/office/powerpoint/2010/main" val="36577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F622DFB-232F-288A-A01B-638C01CF9A12}"/>
              </a:ext>
            </a:extLst>
          </p:cNvPr>
          <p:cNvPicPr>
            <a:picLocks noChangeAspect="1"/>
          </p:cNvPicPr>
          <p:nvPr/>
        </p:nvPicPr>
        <p:blipFill>
          <a:blip r:embed="rId2"/>
          <a:stretch>
            <a:fillRect/>
          </a:stretch>
        </p:blipFill>
        <p:spPr>
          <a:xfrm>
            <a:off x="0" y="1586971"/>
            <a:ext cx="14630400" cy="6642629"/>
          </a:xfrm>
          <a:prstGeom prst="rect">
            <a:avLst/>
          </a:prstGeom>
        </p:spPr>
      </p:pic>
      <p:sp>
        <p:nvSpPr>
          <p:cNvPr id="4" name="TextBox 3">
            <a:extLst>
              <a:ext uri="{FF2B5EF4-FFF2-40B4-BE49-F238E27FC236}">
                <a16:creationId xmlns:a16="http://schemas.microsoft.com/office/drawing/2014/main" id="{317DF6DD-2D23-F1CF-3267-332A5338DA04}"/>
              </a:ext>
            </a:extLst>
          </p:cNvPr>
          <p:cNvSpPr txBox="1"/>
          <p:nvPr/>
        </p:nvSpPr>
        <p:spPr>
          <a:xfrm>
            <a:off x="5272557" y="304801"/>
            <a:ext cx="4085286" cy="707886"/>
          </a:xfrm>
          <a:prstGeom prst="rect">
            <a:avLst/>
          </a:prstGeom>
          <a:noFill/>
        </p:spPr>
        <p:txBody>
          <a:bodyPr wrap="none" rtlCol="0">
            <a:spAutoFit/>
          </a:bodyPr>
          <a:lstStyle/>
          <a:p>
            <a:r>
              <a:rPr lang="en-US" sz="4000" b="1" dirty="0"/>
              <a:t>Dental chairs Page</a:t>
            </a:r>
          </a:p>
        </p:txBody>
      </p:sp>
    </p:spTree>
    <p:extLst>
      <p:ext uri="{BB962C8B-B14F-4D97-AF65-F5344CB8AC3E}">
        <p14:creationId xmlns:p14="http://schemas.microsoft.com/office/powerpoint/2010/main" val="2068585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CFC">
              <a:alpha val="85000"/>
            </a:srgbClr>
          </a:solidFill>
          <a:ln/>
        </p:spPr>
        <p:txBody>
          <a:bodyPr/>
          <a:lstStyle/>
          <a:p>
            <a:endParaRPr lang="en-US"/>
          </a:p>
        </p:txBody>
      </p:sp>
      <p:sp>
        <p:nvSpPr>
          <p:cNvPr id="4" name="Text 1"/>
          <p:cNvSpPr/>
          <p:nvPr/>
        </p:nvSpPr>
        <p:spPr>
          <a:xfrm>
            <a:off x="793790" y="555308"/>
            <a:ext cx="9763482" cy="620078"/>
          </a:xfrm>
          <a:prstGeom prst="rect">
            <a:avLst/>
          </a:prstGeom>
          <a:noFill/>
          <a:ln/>
        </p:spPr>
        <p:txBody>
          <a:bodyPr wrap="non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Conclusion: Empowering Your Practice</a:t>
            </a:r>
            <a:endParaRPr lang="en-US" sz="3900" dirty="0"/>
          </a:p>
        </p:txBody>
      </p:sp>
      <p:sp>
        <p:nvSpPr>
          <p:cNvPr id="5" name="Text 2"/>
          <p:cNvSpPr/>
          <p:nvPr/>
        </p:nvSpPr>
        <p:spPr>
          <a:xfrm>
            <a:off x="793790" y="1473041"/>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The Dental/Chamber Management System is more than just software; it's a strategic partner designed to transform your practice. By integrating core functionalities into a seamless platform, it empowers you to achieve operational excellence, enhance patient experiences, and drive sustainable growth.</a:t>
            </a:r>
            <a:endParaRPr lang="en-US" sz="1550" dirty="0"/>
          </a:p>
        </p:txBody>
      </p:sp>
      <p:sp>
        <p:nvSpPr>
          <p:cNvPr id="6" name="Shape 3"/>
          <p:cNvSpPr/>
          <p:nvPr/>
        </p:nvSpPr>
        <p:spPr>
          <a:xfrm>
            <a:off x="793790" y="2648903"/>
            <a:ext cx="6422231" cy="2254687"/>
          </a:xfrm>
          <a:prstGeom prst="roundRect">
            <a:avLst>
              <a:gd name="adj" fmla="val 1320"/>
            </a:avLst>
          </a:prstGeom>
          <a:solidFill>
            <a:srgbClr val="F0EAEA"/>
          </a:solidFill>
          <a:ln/>
        </p:spPr>
        <p:txBody>
          <a:bodyPr/>
          <a:lstStyle/>
          <a:p>
            <a:endParaRPr lang="en-US"/>
          </a:p>
        </p:txBody>
      </p:sp>
      <p:sp>
        <p:nvSpPr>
          <p:cNvPr id="7" name="Shape 4"/>
          <p:cNvSpPr/>
          <p:nvPr/>
        </p:nvSpPr>
        <p:spPr>
          <a:xfrm>
            <a:off x="992148" y="2847261"/>
            <a:ext cx="595313" cy="595313"/>
          </a:xfrm>
          <a:prstGeom prst="roundRect">
            <a:avLst>
              <a:gd name="adj" fmla="val 15358451"/>
            </a:avLst>
          </a:prstGeom>
          <a:solidFill>
            <a:srgbClr val="1D1D1B"/>
          </a:solidFill>
          <a:ln/>
        </p:spPr>
        <p:txBody>
          <a:bodyPr/>
          <a:lstStyle/>
          <a:p>
            <a:endParaRPr lang="en-US"/>
          </a:p>
        </p:txBody>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5859" y="3010853"/>
            <a:ext cx="267891" cy="267891"/>
          </a:xfrm>
          <a:prstGeom prst="rect">
            <a:avLst/>
          </a:prstGeom>
        </p:spPr>
      </p:pic>
      <p:sp>
        <p:nvSpPr>
          <p:cNvPr id="9" name="Text 5"/>
          <p:cNvSpPr/>
          <p:nvPr/>
        </p:nvSpPr>
        <p:spPr>
          <a:xfrm>
            <a:off x="992148" y="3640931"/>
            <a:ext cx="2983349"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Streamlined Operations</a:t>
            </a:r>
            <a:endParaRPr lang="en-US" sz="1950" dirty="0"/>
          </a:p>
        </p:txBody>
      </p:sp>
      <p:sp>
        <p:nvSpPr>
          <p:cNvPr id="10" name="Text 6"/>
          <p:cNvSpPr/>
          <p:nvPr/>
        </p:nvSpPr>
        <p:spPr>
          <a:xfrm>
            <a:off x="992148" y="4070152"/>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Automate daily tasks, minimize errors, and improve overall clinic efficiency across all departments.</a:t>
            </a:r>
            <a:endParaRPr lang="en-US" sz="1550" dirty="0"/>
          </a:p>
        </p:txBody>
      </p:sp>
      <p:sp>
        <p:nvSpPr>
          <p:cNvPr id="11" name="Shape 7"/>
          <p:cNvSpPr/>
          <p:nvPr/>
        </p:nvSpPr>
        <p:spPr>
          <a:xfrm>
            <a:off x="7414379" y="2648903"/>
            <a:ext cx="6422231" cy="2254687"/>
          </a:xfrm>
          <a:prstGeom prst="roundRect">
            <a:avLst>
              <a:gd name="adj" fmla="val 1320"/>
            </a:avLst>
          </a:prstGeom>
          <a:solidFill>
            <a:srgbClr val="F0EAEA"/>
          </a:solidFill>
          <a:ln/>
        </p:spPr>
        <p:txBody>
          <a:bodyPr/>
          <a:lstStyle/>
          <a:p>
            <a:endParaRPr lang="en-US"/>
          </a:p>
        </p:txBody>
      </p:sp>
      <p:sp>
        <p:nvSpPr>
          <p:cNvPr id="12" name="Shape 8"/>
          <p:cNvSpPr/>
          <p:nvPr/>
        </p:nvSpPr>
        <p:spPr>
          <a:xfrm>
            <a:off x="7612737" y="2847261"/>
            <a:ext cx="595313" cy="595313"/>
          </a:xfrm>
          <a:prstGeom prst="roundRect">
            <a:avLst>
              <a:gd name="adj" fmla="val 15358451"/>
            </a:avLst>
          </a:prstGeom>
          <a:solidFill>
            <a:srgbClr val="1D1D1B"/>
          </a:solidFill>
          <a:ln/>
        </p:spPr>
        <p:txBody>
          <a:bodyPr/>
          <a:lstStyle/>
          <a:p>
            <a:endParaRPr lang="en-US"/>
          </a:p>
        </p:txBody>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76448" y="3010853"/>
            <a:ext cx="267891" cy="267891"/>
          </a:xfrm>
          <a:prstGeom prst="rect">
            <a:avLst/>
          </a:prstGeom>
        </p:spPr>
      </p:pic>
      <p:sp>
        <p:nvSpPr>
          <p:cNvPr id="14" name="Text 9"/>
          <p:cNvSpPr/>
          <p:nvPr/>
        </p:nvSpPr>
        <p:spPr>
          <a:xfrm>
            <a:off x="7612737" y="3640931"/>
            <a:ext cx="2840236"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Enhanced Patient Care</a:t>
            </a:r>
            <a:endParaRPr lang="en-US" sz="1950" dirty="0"/>
          </a:p>
        </p:txBody>
      </p:sp>
      <p:sp>
        <p:nvSpPr>
          <p:cNvPr id="15" name="Text 10"/>
          <p:cNvSpPr/>
          <p:nvPr/>
        </p:nvSpPr>
        <p:spPr>
          <a:xfrm>
            <a:off x="7612737" y="4070152"/>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Provide superior care through accurate records, precise treatment tracking, and personalized service.</a:t>
            </a:r>
            <a:endParaRPr lang="en-US" sz="1550" dirty="0"/>
          </a:p>
        </p:txBody>
      </p:sp>
      <p:sp>
        <p:nvSpPr>
          <p:cNvPr id="16" name="Shape 11"/>
          <p:cNvSpPr/>
          <p:nvPr/>
        </p:nvSpPr>
        <p:spPr>
          <a:xfrm>
            <a:off x="793790" y="5101947"/>
            <a:ext cx="6422231" cy="2572226"/>
          </a:xfrm>
          <a:prstGeom prst="roundRect">
            <a:avLst>
              <a:gd name="adj" fmla="val 1157"/>
            </a:avLst>
          </a:prstGeom>
          <a:solidFill>
            <a:srgbClr val="F0EAEA"/>
          </a:solidFill>
          <a:ln/>
        </p:spPr>
        <p:txBody>
          <a:bodyPr/>
          <a:lstStyle/>
          <a:p>
            <a:endParaRPr lang="en-US"/>
          </a:p>
        </p:txBody>
      </p:sp>
      <p:sp>
        <p:nvSpPr>
          <p:cNvPr id="17" name="Shape 12"/>
          <p:cNvSpPr/>
          <p:nvPr/>
        </p:nvSpPr>
        <p:spPr>
          <a:xfrm>
            <a:off x="992148" y="5300305"/>
            <a:ext cx="595313" cy="595313"/>
          </a:xfrm>
          <a:prstGeom prst="roundRect">
            <a:avLst>
              <a:gd name="adj" fmla="val 15358451"/>
            </a:avLst>
          </a:prstGeom>
          <a:solidFill>
            <a:srgbClr val="1D1D1B"/>
          </a:solidFill>
          <a:ln/>
        </p:spPr>
        <p:txBody>
          <a:bodyPr/>
          <a:lstStyle/>
          <a:p>
            <a:endParaRPr lang="en-US"/>
          </a:p>
        </p:txBody>
      </p:sp>
      <p:pic>
        <p:nvPicPr>
          <p:cNvPr id="1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5859" y="5463897"/>
            <a:ext cx="267891" cy="267891"/>
          </a:xfrm>
          <a:prstGeom prst="rect">
            <a:avLst/>
          </a:prstGeom>
        </p:spPr>
      </p:pic>
      <p:sp>
        <p:nvSpPr>
          <p:cNvPr id="19" name="Text 13"/>
          <p:cNvSpPr/>
          <p:nvPr/>
        </p:nvSpPr>
        <p:spPr>
          <a:xfrm>
            <a:off x="992148" y="609397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Financial Clarity</a:t>
            </a:r>
            <a:endParaRPr lang="en-US" sz="1950" dirty="0"/>
          </a:p>
        </p:txBody>
      </p:sp>
      <p:sp>
        <p:nvSpPr>
          <p:cNvPr id="20" name="Text 14"/>
          <p:cNvSpPr/>
          <p:nvPr/>
        </p:nvSpPr>
        <p:spPr>
          <a:xfrm>
            <a:off x="992148" y="6523196"/>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Gain complete control over billing, payments, and expenses for robust financial health and improved profitability.</a:t>
            </a:r>
            <a:endParaRPr lang="en-US" sz="1550" dirty="0"/>
          </a:p>
        </p:txBody>
      </p:sp>
      <p:sp>
        <p:nvSpPr>
          <p:cNvPr id="21" name="Shape 15"/>
          <p:cNvSpPr/>
          <p:nvPr/>
        </p:nvSpPr>
        <p:spPr>
          <a:xfrm>
            <a:off x="7414379" y="5101947"/>
            <a:ext cx="6422231" cy="2572226"/>
          </a:xfrm>
          <a:prstGeom prst="roundRect">
            <a:avLst>
              <a:gd name="adj" fmla="val 1157"/>
            </a:avLst>
          </a:prstGeom>
          <a:solidFill>
            <a:srgbClr val="F0EAEA"/>
          </a:solidFill>
          <a:ln/>
        </p:spPr>
        <p:txBody>
          <a:bodyPr/>
          <a:lstStyle/>
          <a:p>
            <a:endParaRPr lang="en-US"/>
          </a:p>
        </p:txBody>
      </p:sp>
      <p:sp>
        <p:nvSpPr>
          <p:cNvPr id="22" name="Shape 16"/>
          <p:cNvSpPr/>
          <p:nvPr/>
        </p:nvSpPr>
        <p:spPr>
          <a:xfrm>
            <a:off x="7612737" y="5300305"/>
            <a:ext cx="595313" cy="595313"/>
          </a:xfrm>
          <a:prstGeom prst="roundRect">
            <a:avLst>
              <a:gd name="adj" fmla="val 15358451"/>
            </a:avLst>
          </a:prstGeom>
          <a:solidFill>
            <a:srgbClr val="1D1D1B"/>
          </a:solidFill>
          <a:ln/>
        </p:spPr>
        <p:txBody>
          <a:bodyPr/>
          <a:lstStyle/>
          <a:p>
            <a:endParaRPr lang="en-US"/>
          </a:p>
        </p:txBody>
      </p:sp>
      <p:pic>
        <p:nvPicPr>
          <p:cNvPr id="2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76448" y="5463897"/>
            <a:ext cx="267891" cy="267891"/>
          </a:xfrm>
          <a:prstGeom prst="rect">
            <a:avLst/>
          </a:prstGeom>
        </p:spPr>
      </p:pic>
      <p:sp>
        <p:nvSpPr>
          <p:cNvPr id="24" name="Text 17"/>
          <p:cNvSpPr/>
          <p:nvPr/>
        </p:nvSpPr>
        <p:spPr>
          <a:xfrm>
            <a:off x="7612737" y="609397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Strategic Growth</a:t>
            </a:r>
            <a:endParaRPr lang="en-US" sz="1950" dirty="0"/>
          </a:p>
        </p:txBody>
      </p:sp>
      <p:sp>
        <p:nvSpPr>
          <p:cNvPr id="25" name="Text 18"/>
          <p:cNvSpPr/>
          <p:nvPr/>
        </p:nvSpPr>
        <p:spPr>
          <a:xfrm>
            <a:off x="7612737" y="6523196"/>
            <a:ext cx="6025515" cy="95261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Leverage data-driven insights to make informed decisions, optimize resources, and secure the future success of your practice.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84653"/>
          </a:xfrm>
          <a:prstGeom prst="rect">
            <a:avLst/>
          </a:prstGeom>
        </p:spPr>
      </p:pic>
      <p:sp>
        <p:nvSpPr>
          <p:cNvPr id="3" name="Text 0"/>
          <p:cNvSpPr/>
          <p:nvPr/>
        </p:nvSpPr>
        <p:spPr>
          <a:xfrm>
            <a:off x="793790" y="2555081"/>
            <a:ext cx="9073634" cy="496133"/>
          </a:xfrm>
          <a:prstGeom prst="rect">
            <a:avLst/>
          </a:prstGeom>
          <a:noFill/>
          <a:ln/>
        </p:spPr>
        <p:txBody>
          <a:bodyPr wrap="none" lIns="0" tIns="0" rIns="0" bIns="0" rtlCol="0" anchor="t"/>
          <a:lstStyle/>
          <a:p>
            <a:pPr marL="0" indent="0" algn="l">
              <a:lnSpc>
                <a:spcPts val="3900"/>
              </a:lnSpc>
              <a:buNone/>
            </a:pPr>
            <a:r>
              <a:rPr lang="en-US" sz="3100" dirty="0">
                <a:solidFill>
                  <a:srgbClr val="1D1D1B"/>
                </a:solidFill>
                <a:latin typeface="Tomorrow Semi Bold" pitchFamily="34" charset="0"/>
                <a:ea typeface="Tomorrow Semi Bold" pitchFamily="34" charset="-122"/>
                <a:cs typeface="Tomorrow Semi Bold" pitchFamily="34" charset="-120"/>
              </a:rPr>
              <a:t>Secured Access: Roles and User Permissions</a:t>
            </a:r>
            <a:endParaRPr lang="en-US" sz="3100" dirty="0"/>
          </a:p>
        </p:txBody>
      </p:sp>
      <p:sp>
        <p:nvSpPr>
          <p:cNvPr id="4" name="Text 1"/>
          <p:cNvSpPr/>
          <p:nvPr/>
        </p:nvSpPr>
        <p:spPr>
          <a:xfrm>
            <a:off x="793790" y="3289340"/>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61615C"/>
                </a:solidFill>
                <a:latin typeface="Tomorrow" pitchFamily="34" charset="0"/>
                <a:ea typeface="Tomorrow" pitchFamily="34" charset="-122"/>
                <a:cs typeface="Tomorrow" pitchFamily="34" charset="-120"/>
              </a:rPr>
              <a:t>Our system employs a robust role-based access control mechanism to ensure data security and operational integrity. Each user role is assigned specific privileges, allowing access only to the functionalities and data relevant to their responsibilities.</a:t>
            </a:r>
            <a:endParaRPr lang="en-US" sz="1250" dirty="0"/>
          </a:p>
        </p:txBody>
      </p:sp>
      <p:sp>
        <p:nvSpPr>
          <p:cNvPr id="5" name="Shape 2"/>
          <p:cNvSpPr/>
          <p:nvPr/>
        </p:nvSpPr>
        <p:spPr>
          <a:xfrm>
            <a:off x="793790" y="3976092"/>
            <a:ext cx="6441996" cy="476250"/>
          </a:xfrm>
          <a:prstGeom prst="roundRect">
            <a:avLst>
              <a:gd name="adj" fmla="val 480090"/>
            </a:avLst>
          </a:prstGeom>
          <a:solidFill>
            <a:srgbClr val="F0EAEA"/>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5725" y="4095155"/>
            <a:ext cx="238125" cy="238125"/>
          </a:xfrm>
          <a:prstGeom prst="rect">
            <a:avLst/>
          </a:prstGeom>
        </p:spPr>
      </p:pic>
      <p:sp>
        <p:nvSpPr>
          <p:cNvPr id="7" name="Text 3"/>
          <p:cNvSpPr/>
          <p:nvPr/>
        </p:nvSpPr>
        <p:spPr>
          <a:xfrm>
            <a:off x="952500" y="4611053"/>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Admin</a:t>
            </a:r>
            <a:endParaRPr lang="en-US" sz="1550" dirty="0"/>
          </a:p>
        </p:txBody>
      </p:sp>
      <p:sp>
        <p:nvSpPr>
          <p:cNvPr id="8" name="Text 4"/>
          <p:cNvSpPr/>
          <p:nvPr/>
        </p:nvSpPr>
        <p:spPr>
          <a:xfrm>
            <a:off x="952500" y="4954310"/>
            <a:ext cx="6124575" cy="254079"/>
          </a:xfrm>
          <a:prstGeom prst="rect">
            <a:avLst/>
          </a:prstGeom>
          <a:noFill/>
          <a:ln/>
        </p:spPr>
        <p:txBody>
          <a:bodyPr wrap="none" lIns="0" tIns="0" rIns="0" bIns="0" rtlCol="0" anchor="t"/>
          <a:lstStyle/>
          <a:p>
            <a:pPr marL="0" indent="0" algn="l">
              <a:lnSpc>
                <a:spcPts val="2000"/>
              </a:lnSpc>
              <a:buNone/>
            </a:pPr>
            <a:r>
              <a:rPr lang="en-US" sz="1250" dirty="0">
                <a:solidFill>
                  <a:srgbClr val="61615C"/>
                </a:solidFill>
                <a:latin typeface="Tomorrow" pitchFamily="34" charset="0"/>
                <a:ea typeface="Tomorrow" pitchFamily="34" charset="-122"/>
                <a:cs typeface="Tomorrow" pitchFamily="34" charset="-120"/>
              </a:rPr>
              <a:t>Full system oversight, configuration, and user management.</a:t>
            </a:r>
            <a:endParaRPr lang="en-US" sz="1250" dirty="0"/>
          </a:p>
        </p:txBody>
      </p:sp>
      <p:sp>
        <p:nvSpPr>
          <p:cNvPr id="9" name="Shape 5"/>
          <p:cNvSpPr/>
          <p:nvPr/>
        </p:nvSpPr>
        <p:spPr>
          <a:xfrm>
            <a:off x="7394496" y="3976092"/>
            <a:ext cx="6442115" cy="476250"/>
          </a:xfrm>
          <a:prstGeom prst="roundRect">
            <a:avLst>
              <a:gd name="adj" fmla="val 480090"/>
            </a:avLst>
          </a:prstGeom>
          <a:solidFill>
            <a:srgbClr val="F0EAEA"/>
          </a:solidFill>
          <a:ln/>
        </p:spPr>
        <p:txBody>
          <a:bodyPr/>
          <a:lstStyle/>
          <a:p>
            <a:endParaRPr lang="en-US"/>
          </a:p>
        </p:txBody>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96431" y="4095155"/>
            <a:ext cx="238125" cy="238125"/>
          </a:xfrm>
          <a:prstGeom prst="rect">
            <a:avLst/>
          </a:prstGeom>
        </p:spPr>
      </p:pic>
      <p:sp>
        <p:nvSpPr>
          <p:cNvPr id="11" name="Text 6"/>
          <p:cNvSpPr/>
          <p:nvPr/>
        </p:nvSpPr>
        <p:spPr>
          <a:xfrm>
            <a:off x="7553206" y="4611053"/>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Doctor</a:t>
            </a:r>
            <a:endParaRPr lang="en-US" sz="1550" dirty="0"/>
          </a:p>
        </p:txBody>
      </p:sp>
      <p:sp>
        <p:nvSpPr>
          <p:cNvPr id="12" name="Text 7"/>
          <p:cNvSpPr/>
          <p:nvPr/>
        </p:nvSpPr>
        <p:spPr>
          <a:xfrm>
            <a:off x="7553206" y="4954310"/>
            <a:ext cx="6124694" cy="254079"/>
          </a:xfrm>
          <a:prstGeom prst="rect">
            <a:avLst/>
          </a:prstGeom>
          <a:noFill/>
          <a:ln/>
        </p:spPr>
        <p:txBody>
          <a:bodyPr wrap="none" lIns="0" tIns="0" rIns="0" bIns="0" rtlCol="0" anchor="t"/>
          <a:lstStyle/>
          <a:p>
            <a:pPr marL="0" indent="0" algn="l">
              <a:lnSpc>
                <a:spcPts val="2000"/>
              </a:lnSpc>
              <a:buNone/>
            </a:pPr>
            <a:r>
              <a:rPr lang="en-US" sz="1250" dirty="0">
                <a:solidFill>
                  <a:srgbClr val="61615C"/>
                </a:solidFill>
                <a:latin typeface="Tomorrow" pitchFamily="34" charset="0"/>
                <a:ea typeface="Tomorrow" pitchFamily="34" charset="-122"/>
                <a:cs typeface="Tomorrow" pitchFamily="34" charset="-120"/>
              </a:rPr>
              <a:t>Access to patient records, treatment plans, and prescription management.</a:t>
            </a:r>
            <a:endParaRPr lang="en-US" sz="1250" dirty="0"/>
          </a:p>
        </p:txBody>
      </p:sp>
      <p:sp>
        <p:nvSpPr>
          <p:cNvPr id="13" name="Shape 8"/>
          <p:cNvSpPr/>
          <p:nvPr/>
        </p:nvSpPr>
        <p:spPr>
          <a:xfrm>
            <a:off x="793790" y="5525810"/>
            <a:ext cx="6441996" cy="476250"/>
          </a:xfrm>
          <a:prstGeom prst="roundRect">
            <a:avLst>
              <a:gd name="adj" fmla="val 480090"/>
            </a:avLst>
          </a:prstGeom>
          <a:solidFill>
            <a:srgbClr val="F0EAEA"/>
          </a:solidFill>
          <a:ln/>
        </p:spPr>
        <p:txBody>
          <a:bodyPr/>
          <a:lstStyle/>
          <a:p>
            <a:endParaRPr lang="en-US"/>
          </a:p>
        </p:txBody>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95725" y="5644872"/>
            <a:ext cx="238125" cy="238125"/>
          </a:xfrm>
          <a:prstGeom prst="rect">
            <a:avLst/>
          </a:prstGeom>
        </p:spPr>
      </p:pic>
      <p:sp>
        <p:nvSpPr>
          <p:cNvPr id="15" name="Text 9"/>
          <p:cNvSpPr/>
          <p:nvPr/>
        </p:nvSpPr>
        <p:spPr>
          <a:xfrm>
            <a:off x="952500" y="6160770"/>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Receptionist</a:t>
            </a:r>
            <a:endParaRPr lang="en-US" sz="1550" dirty="0"/>
          </a:p>
        </p:txBody>
      </p:sp>
      <p:sp>
        <p:nvSpPr>
          <p:cNvPr id="16" name="Text 10"/>
          <p:cNvSpPr/>
          <p:nvPr/>
        </p:nvSpPr>
        <p:spPr>
          <a:xfrm>
            <a:off x="952500" y="6504027"/>
            <a:ext cx="6124575" cy="254079"/>
          </a:xfrm>
          <a:prstGeom prst="rect">
            <a:avLst/>
          </a:prstGeom>
          <a:noFill/>
          <a:ln/>
        </p:spPr>
        <p:txBody>
          <a:bodyPr wrap="none" lIns="0" tIns="0" rIns="0" bIns="0" rtlCol="0" anchor="t"/>
          <a:lstStyle/>
          <a:p>
            <a:pPr marL="0" indent="0" algn="l">
              <a:lnSpc>
                <a:spcPts val="2000"/>
              </a:lnSpc>
              <a:buNone/>
            </a:pPr>
            <a:r>
              <a:rPr lang="en-US" sz="1250" dirty="0">
                <a:solidFill>
                  <a:srgbClr val="61615C"/>
                </a:solidFill>
                <a:latin typeface="Tomorrow" pitchFamily="34" charset="0"/>
                <a:ea typeface="Tomorrow" pitchFamily="34" charset="-122"/>
                <a:cs typeface="Tomorrow" pitchFamily="34" charset="-120"/>
              </a:rPr>
              <a:t>Appointment scheduling, patient registration, and billing tasks.</a:t>
            </a:r>
            <a:endParaRPr lang="en-US" sz="1250" dirty="0"/>
          </a:p>
        </p:txBody>
      </p:sp>
      <p:sp>
        <p:nvSpPr>
          <p:cNvPr id="17" name="Shape 11"/>
          <p:cNvSpPr/>
          <p:nvPr/>
        </p:nvSpPr>
        <p:spPr>
          <a:xfrm>
            <a:off x="7394496" y="5525810"/>
            <a:ext cx="6442115" cy="476250"/>
          </a:xfrm>
          <a:prstGeom prst="roundRect">
            <a:avLst>
              <a:gd name="adj" fmla="val 480090"/>
            </a:avLst>
          </a:prstGeom>
          <a:solidFill>
            <a:srgbClr val="F0EAEA"/>
          </a:solidFill>
          <a:ln/>
        </p:spPr>
        <p:txBody>
          <a:bodyPr/>
          <a:lstStyle/>
          <a:p>
            <a:endParaRPr lang="en-US"/>
          </a:p>
        </p:txBody>
      </p:sp>
      <p:pic>
        <p:nvPicPr>
          <p:cNvPr id="18"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96431" y="5644872"/>
            <a:ext cx="238125" cy="238125"/>
          </a:xfrm>
          <a:prstGeom prst="rect">
            <a:avLst/>
          </a:prstGeom>
        </p:spPr>
      </p:pic>
      <p:sp>
        <p:nvSpPr>
          <p:cNvPr id="19" name="Text 12"/>
          <p:cNvSpPr/>
          <p:nvPr/>
        </p:nvSpPr>
        <p:spPr>
          <a:xfrm>
            <a:off x="7553206" y="6160770"/>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Assistant</a:t>
            </a:r>
            <a:endParaRPr lang="en-US" sz="1550" dirty="0"/>
          </a:p>
        </p:txBody>
      </p:sp>
      <p:sp>
        <p:nvSpPr>
          <p:cNvPr id="20" name="Text 13"/>
          <p:cNvSpPr/>
          <p:nvPr/>
        </p:nvSpPr>
        <p:spPr>
          <a:xfrm>
            <a:off x="7553206" y="6504027"/>
            <a:ext cx="6124694" cy="254079"/>
          </a:xfrm>
          <a:prstGeom prst="rect">
            <a:avLst/>
          </a:prstGeom>
          <a:noFill/>
          <a:ln/>
        </p:spPr>
        <p:txBody>
          <a:bodyPr wrap="none" lIns="0" tIns="0" rIns="0" bIns="0" rtlCol="0" anchor="t"/>
          <a:lstStyle/>
          <a:p>
            <a:pPr marL="0" indent="0" algn="l">
              <a:lnSpc>
                <a:spcPts val="2000"/>
              </a:lnSpc>
              <a:buNone/>
            </a:pPr>
            <a:r>
              <a:rPr lang="en-US" sz="1250" dirty="0">
                <a:solidFill>
                  <a:srgbClr val="61615C"/>
                </a:solidFill>
                <a:latin typeface="Tomorrow" pitchFamily="34" charset="0"/>
                <a:ea typeface="Tomorrow" pitchFamily="34" charset="-122"/>
                <a:cs typeface="Tomorrow" pitchFamily="34" charset="-120"/>
              </a:rPr>
              <a:t>Support for treatment procedures and inventory management.</a:t>
            </a:r>
            <a:endParaRPr lang="en-US" sz="1250" dirty="0"/>
          </a:p>
        </p:txBody>
      </p:sp>
      <p:sp>
        <p:nvSpPr>
          <p:cNvPr id="21" name="Text 14"/>
          <p:cNvSpPr/>
          <p:nvPr/>
        </p:nvSpPr>
        <p:spPr>
          <a:xfrm>
            <a:off x="793790" y="7095411"/>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61615C"/>
                </a:solidFill>
                <a:latin typeface="Tomorrow" pitchFamily="34" charset="0"/>
                <a:ea typeface="Tomorrow" pitchFamily="34" charset="-122"/>
                <a:cs typeface="Tomorrow" pitchFamily="34" charset="-120"/>
              </a:rPr>
              <a:t>Login via Phone Number:</a:t>
            </a:r>
            <a:r>
              <a:rPr lang="en-US" sz="1250" dirty="0">
                <a:solidFill>
                  <a:srgbClr val="61615C"/>
                </a:solidFill>
                <a:latin typeface="Tomorrow" pitchFamily="34" charset="0"/>
                <a:ea typeface="Tomorrow" pitchFamily="34" charset="-122"/>
                <a:cs typeface="Tomorrow" pitchFamily="34" charset="-120"/>
              </a:rPr>
              <a:t> A secure and convenient authentication method.</a:t>
            </a:r>
            <a:endParaRPr lang="en-US" sz="1250" dirty="0"/>
          </a:p>
        </p:txBody>
      </p:sp>
      <p:sp>
        <p:nvSpPr>
          <p:cNvPr id="22" name="Text 15"/>
          <p:cNvSpPr/>
          <p:nvPr/>
        </p:nvSpPr>
        <p:spPr>
          <a:xfrm>
            <a:off x="793790" y="7404973"/>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61615C"/>
                </a:solidFill>
                <a:latin typeface="Tomorrow" pitchFamily="34" charset="0"/>
                <a:ea typeface="Tomorrow" pitchFamily="34" charset="-122"/>
                <a:cs typeface="Tomorrow" pitchFamily="34" charset="-120"/>
              </a:rPr>
              <a:t>Role-Based Access:</a:t>
            </a:r>
            <a:r>
              <a:rPr lang="en-US" sz="1250" dirty="0">
                <a:solidFill>
                  <a:srgbClr val="61615C"/>
                </a:solidFill>
                <a:latin typeface="Tomorrow" pitchFamily="34" charset="0"/>
                <a:ea typeface="Tomorrow" pitchFamily="34" charset="-122"/>
                <a:cs typeface="Tomorrow" pitchFamily="34" charset="-120"/>
              </a:rPr>
              <a:t> Ensures that each user interacts only with the necessary components, enhancing security and reducing errors.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29020"/>
            <a:ext cx="8457248" cy="465177"/>
          </a:xfrm>
          <a:prstGeom prst="rect">
            <a:avLst/>
          </a:prstGeom>
          <a:noFill/>
          <a:ln/>
        </p:spPr>
        <p:txBody>
          <a:bodyPr wrap="none" lIns="0" tIns="0" rIns="0" bIns="0" rtlCol="0" anchor="t"/>
          <a:lstStyle/>
          <a:p>
            <a:pPr marL="0" indent="0" algn="l">
              <a:lnSpc>
                <a:spcPts val="3650"/>
              </a:lnSpc>
              <a:buNone/>
            </a:pPr>
            <a:r>
              <a:rPr lang="en-US" sz="2900" dirty="0">
                <a:solidFill>
                  <a:srgbClr val="1D1D1B"/>
                </a:solidFill>
                <a:latin typeface="Tomorrow Semi Bold" pitchFamily="34" charset="0"/>
                <a:ea typeface="Tomorrow Semi Bold" pitchFamily="34" charset="-122"/>
                <a:cs typeface="Tomorrow Semi Bold" pitchFamily="34" charset="-120"/>
              </a:rPr>
              <a:t>Core Modules: The Backbone of Your Practice</a:t>
            </a:r>
            <a:endParaRPr lang="en-US" sz="2900" dirty="0"/>
          </a:p>
        </p:txBody>
      </p:sp>
      <p:sp>
        <p:nvSpPr>
          <p:cNvPr id="3" name="Text 1"/>
          <p:cNvSpPr/>
          <p:nvPr/>
        </p:nvSpPr>
        <p:spPr>
          <a:xfrm>
            <a:off x="793790" y="1491853"/>
            <a:ext cx="13042821" cy="476250"/>
          </a:xfrm>
          <a:prstGeom prst="rect">
            <a:avLst/>
          </a:prstGeom>
          <a:noFill/>
          <a:ln/>
        </p:spPr>
        <p:txBody>
          <a:bodyPr wrap="squar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The system is built upon a foundation of interconnected modules, each designed to manage a critical aspect of dental practice operations. This integrated approach ensures comprehensive coverage and seamless data flow across the entire system.</a:t>
            </a:r>
            <a:endParaRPr lang="en-US" sz="11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135505"/>
            <a:ext cx="372070" cy="372070"/>
          </a:xfrm>
          <a:prstGeom prst="rect">
            <a:avLst/>
          </a:prstGeom>
        </p:spPr>
      </p:pic>
      <p:sp>
        <p:nvSpPr>
          <p:cNvPr id="5" name="Text 2"/>
          <p:cNvSpPr/>
          <p:nvPr/>
        </p:nvSpPr>
        <p:spPr>
          <a:xfrm>
            <a:off x="793790" y="2693551"/>
            <a:ext cx="1953339"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Patient Management</a:t>
            </a:r>
            <a:endParaRPr lang="en-US" sz="1450" dirty="0"/>
          </a:p>
        </p:txBody>
      </p:sp>
      <p:sp>
        <p:nvSpPr>
          <p:cNvPr id="6" name="Text 3"/>
          <p:cNvSpPr/>
          <p:nvPr/>
        </p:nvSpPr>
        <p:spPr>
          <a:xfrm>
            <a:off x="793790" y="3015377"/>
            <a:ext cx="6428423" cy="238125"/>
          </a:xfrm>
          <a:prstGeom prst="rect">
            <a:avLst/>
          </a:prstGeom>
          <a:noFill/>
          <a:ln/>
        </p:spPr>
        <p:txBody>
          <a:bodyPr wrap="non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Comprehensive patient profiles, history, and communication logs for personalized care.</a:t>
            </a:r>
            <a:endParaRPr lang="en-US" sz="11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8188" y="2135505"/>
            <a:ext cx="372070" cy="372070"/>
          </a:xfrm>
          <a:prstGeom prst="rect">
            <a:avLst/>
          </a:prstGeom>
        </p:spPr>
      </p:pic>
      <p:sp>
        <p:nvSpPr>
          <p:cNvPr id="8" name="Text 4"/>
          <p:cNvSpPr/>
          <p:nvPr/>
        </p:nvSpPr>
        <p:spPr>
          <a:xfrm>
            <a:off x="7408188" y="2693551"/>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Appointments</a:t>
            </a:r>
            <a:endParaRPr lang="en-US" sz="1450" dirty="0"/>
          </a:p>
        </p:txBody>
      </p:sp>
      <p:sp>
        <p:nvSpPr>
          <p:cNvPr id="9" name="Text 5"/>
          <p:cNvSpPr/>
          <p:nvPr/>
        </p:nvSpPr>
        <p:spPr>
          <a:xfrm>
            <a:off x="7408188" y="3015377"/>
            <a:ext cx="6428423" cy="238125"/>
          </a:xfrm>
          <a:prstGeom prst="rect">
            <a:avLst/>
          </a:prstGeom>
          <a:noFill/>
          <a:ln/>
        </p:spPr>
        <p:txBody>
          <a:bodyPr wrap="non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Efficient scheduling, reminders, and calendar integration to optimize clinic flow.</a:t>
            </a:r>
            <a:endParaRPr lang="en-US" sz="11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3551158"/>
            <a:ext cx="372070" cy="372070"/>
          </a:xfrm>
          <a:prstGeom prst="rect">
            <a:avLst/>
          </a:prstGeom>
        </p:spPr>
      </p:pic>
      <p:sp>
        <p:nvSpPr>
          <p:cNvPr id="11" name="Text 6"/>
          <p:cNvSpPr/>
          <p:nvPr/>
        </p:nvSpPr>
        <p:spPr>
          <a:xfrm>
            <a:off x="793790" y="4109204"/>
            <a:ext cx="2397800"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Treatments &amp; Procedures</a:t>
            </a:r>
            <a:endParaRPr lang="en-US" sz="1450" dirty="0"/>
          </a:p>
        </p:txBody>
      </p:sp>
      <p:sp>
        <p:nvSpPr>
          <p:cNvPr id="12" name="Text 7"/>
          <p:cNvSpPr/>
          <p:nvPr/>
        </p:nvSpPr>
        <p:spPr>
          <a:xfrm>
            <a:off x="793790" y="4431030"/>
            <a:ext cx="6428423" cy="238125"/>
          </a:xfrm>
          <a:prstGeom prst="rect">
            <a:avLst/>
          </a:prstGeom>
          <a:noFill/>
          <a:ln/>
        </p:spPr>
        <p:txBody>
          <a:bodyPr wrap="non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Detailed tracking of all dental services, treatment plans, and progress notes.</a:t>
            </a:r>
            <a:endParaRPr lang="en-US" sz="11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08188" y="3551158"/>
            <a:ext cx="372070" cy="372070"/>
          </a:xfrm>
          <a:prstGeom prst="rect">
            <a:avLst/>
          </a:prstGeom>
        </p:spPr>
      </p:pic>
      <p:sp>
        <p:nvSpPr>
          <p:cNvPr id="14" name="Text 8"/>
          <p:cNvSpPr/>
          <p:nvPr/>
        </p:nvSpPr>
        <p:spPr>
          <a:xfrm>
            <a:off x="7408188" y="4109204"/>
            <a:ext cx="2722126"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Prescriptions &amp; Medical Files</a:t>
            </a:r>
            <a:endParaRPr lang="en-US" sz="1450" dirty="0"/>
          </a:p>
        </p:txBody>
      </p:sp>
      <p:sp>
        <p:nvSpPr>
          <p:cNvPr id="15" name="Text 9"/>
          <p:cNvSpPr/>
          <p:nvPr/>
        </p:nvSpPr>
        <p:spPr>
          <a:xfrm>
            <a:off x="7408188" y="4431030"/>
            <a:ext cx="6428423" cy="238125"/>
          </a:xfrm>
          <a:prstGeom prst="rect">
            <a:avLst/>
          </a:prstGeom>
          <a:noFill/>
          <a:ln/>
        </p:spPr>
        <p:txBody>
          <a:bodyPr wrap="non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Digital management of prescriptions and secure storage of all medical documents.</a:t>
            </a:r>
            <a:endParaRPr lang="en-US" sz="11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790" y="4966811"/>
            <a:ext cx="372070" cy="372070"/>
          </a:xfrm>
          <a:prstGeom prst="rect">
            <a:avLst/>
          </a:prstGeom>
        </p:spPr>
      </p:pic>
      <p:sp>
        <p:nvSpPr>
          <p:cNvPr id="17" name="Text 10"/>
          <p:cNvSpPr/>
          <p:nvPr/>
        </p:nvSpPr>
        <p:spPr>
          <a:xfrm>
            <a:off x="793790" y="5524857"/>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Billing &amp; Payments</a:t>
            </a:r>
            <a:endParaRPr lang="en-US" sz="1450" dirty="0"/>
          </a:p>
        </p:txBody>
      </p:sp>
      <p:sp>
        <p:nvSpPr>
          <p:cNvPr id="18" name="Text 11"/>
          <p:cNvSpPr/>
          <p:nvPr/>
        </p:nvSpPr>
        <p:spPr>
          <a:xfrm>
            <a:off x="793790" y="5846683"/>
            <a:ext cx="6428423" cy="238125"/>
          </a:xfrm>
          <a:prstGeom prst="rect">
            <a:avLst/>
          </a:prstGeom>
          <a:noFill/>
          <a:ln/>
        </p:spPr>
        <p:txBody>
          <a:bodyPr wrap="non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Automated invoicing, payment processing, and financial transaction tracking.</a:t>
            </a:r>
            <a:endParaRPr lang="en-US" sz="1150" dirty="0"/>
          </a:p>
        </p:txBody>
      </p:sp>
      <p:pic>
        <p:nvPicPr>
          <p:cNvPr id="1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08188" y="4966811"/>
            <a:ext cx="372070" cy="372070"/>
          </a:xfrm>
          <a:prstGeom prst="rect">
            <a:avLst/>
          </a:prstGeom>
        </p:spPr>
      </p:pic>
      <p:sp>
        <p:nvSpPr>
          <p:cNvPr id="20" name="Text 12"/>
          <p:cNvSpPr/>
          <p:nvPr/>
        </p:nvSpPr>
        <p:spPr>
          <a:xfrm>
            <a:off x="7408188" y="5524857"/>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Lab Requests</a:t>
            </a:r>
            <a:endParaRPr lang="en-US" sz="1450" dirty="0"/>
          </a:p>
        </p:txBody>
      </p:sp>
      <p:sp>
        <p:nvSpPr>
          <p:cNvPr id="21" name="Text 13"/>
          <p:cNvSpPr/>
          <p:nvPr/>
        </p:nvSpPr>
        <p:spPr>
          <a:xfrm>
            <a:off x="7408188" y="5846683"/>
            <a:ext cx="6428423" cy="238125"/>
          </a:xfrm>
          <a:prstGeom prst="rect">
            <a:avLst/>
          </a:prstGeom>
          <a:noFill/>
          <a:ln/>
        </p:spPr>
        <p:txBody>
          <a:bodyPr wrap="non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Streamlined communication and tracking for all external laboratory services.</a:t>
            </a:r>
            <a:endParaRPr lang="en-US" sz="1150" dirty="0"/>
          </a:p>
        </p:txBody>
      </p:sp>
      <p:pic>
        <p:nvPicPr>
          <p:cNvPr id="22"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3790" y="6382464"/>
            <a:ext cx="372070" cy="372070"/>
          </a:xfrm>
          <a:prstGeom prst="rect">
            <a:avLst/>
          </a:prstGeom>
        </p:spPr>
      </p:pic>
      <p:sp>
        <p:nvSpPr>
          <p:cNvPr id="23" name="Text 14"/>
          <p:cNvSpPr/>
          <p:nvPr/>
        </p:nvSpPr>
        <p:spPr>
          <a:xfrm>
            <a:off x="793790" y="6940510"/>
            <a:ext cx="2102644"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Inventory &amp; Expenses</a:t>
            </a:r>
            <a:endParaRPr lang="en-US" sz="1450" dirty="0"/>
          </a:p>
        </p:txBody>
      </p:sp>
      <p:sp>
        <p:nvSpPr>
          <p:cNvPr id="24" name="Text 15"/>
          <p:cNvSpPr/>
          <p:nvPr/>
        </p:nvSpPr>
        <p:spPr>
          <a:xfrm>
            <a:off x="793790" y="7262336"/>
            <a:ext cx="6428423" cy="238125"/>
          </a:xfrm>
          <a:prstGeom prst="rect">
            <a:avLst/>
          </a:prstGeom>
          <a:noFill/>
          <a:ln/>
        </p:spPr>
        <p:txBody>
          <a:bodyPr wrap="non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Real-time inventory levels, reorder alerts, and expense management for cost control.</a:t>
            </a:r>
            <a:endParaRPr lang="en-US" sz="1150" dirty="0"/>
          </a:p>
        </p:txBody>
      </p:sp>
      <p:pic>
        <p:nvPicPr>
          <p:cNvPr id="25" name="Image 7"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08188" y="6382464"/>
            <a:ext cx="372070" cy="372070"/>
          </a:xfrm>
          <a:prstGeom prst="rect">
            <a:avLst/>
          </a:prstGeom>
        </p:spPr>
      </p:pic>
      <p:sp>
        <p:nvSpPr>
          <p:cNvPr id="26" name="Text 16"/>
          <p:cNvSpPr/>
          <p:nvPr/>
        </p:nvSpPr>
        <p:spPr>
          <a:xfrm>
            <a:off x="7408188" y="6940510"/>
            <a:ext cx="2062877" cy="232529"/>
          </a:xfrm>
          <a:prstGeom prst="rect">
            <a:avLst/>
          </a:prstGeom>
          <a:noFill/>
          <a:ln/>
        </p:spPr>
        <p:txBody>
          <a:bodyPr wrap="none" lIns="0" tIns="0" rIns="0" bIns="0" rtlCol="0" anchor="t"/>
          <a:lstStyle/>
          <a:p>
            <a:pPr marL="0" indent="0" algn="l">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Reporting &amp; Analytics</a:t>
            </a:r>
            <a:endParaRPr lang="en-US" sz="1450" dirty="0"/>
          </a:p>
        </p:txBody>
      </p:sp>
      <p:sp>
        <p:nvSpPr>
          <p:cNvPr id="27" name="Text 17"/>
          <p:cNvSpPr/>
          <p:nvPr/>
        </p:nvSpPr>
        <p:spPr>
          <a:xfrm>
            <a:off x="7408188" y="7262336"/>
            <a:ext cx="6428423" cy="238125"/>
          </a:xfrm>
          <a:prstGeom prst="rect">
            <a:avLst/>
          </a:prstGeom>
          <a:noFill/>
          <a:ln/>
        </p:spPr>
        <p:txBody>
          <a:bodyPr wrap="none" lIns="0" tIns="0" rIns="0" bIns="0" rtlCol="0" anchor="t"/>
          <a:lstStyle/>
          <a:p>
            <a:pPr marL="0" indent="0" algn="l">
              <a:lnSpc>
                <a:spcPts val="1850"/>
              </a:lnSpc>
              <a:buNone/>
            </a:pPr>
            <a:r>
              <a:rPr lang="en-US" sz="1150" dirty="0">
                <a:solidFill>
                  <a:srgbClr val="61615C"/>
                </a:solidFill>
                <a:latin typeface="Tomorrow" pitchFamily="34" charset="0"/>
                <a:ea typeface="Tomorrow" pitchFamily="34" charset="-122"/>
                <a:cs typeface="Tomorrow" pitchFamily="34" charset="-120"/>
              </a:rPr>
              <a:t>Customizable reports and actionable insights for informed decision-making.</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3188" y="510897"/>
            <a:ext cx="7787759" cy="377428"/>
          </a:xfrm>
          <a:prstGeom prst="rect">
            <a:avLst/>
          </a:prstGeom>
          <a:noFill/>
          <a:ln/>
        </p:spPr>
        <p:txBody>
          <a:bodyPr wrap="none" lIns="0" tIns="0" rIns="0" bIns="0" rtlCol="0" anchor="t"/>
          <a:lstStyle/>
          <a:p>
            <a:pPr marL="0" indent="0" algn="l">
              <a:lnSpc>
                <a:spcPts val="2950"/>
              </a:lnSpc>
              <a:buNone/>
            </a:pPr>
            <a:r>
              <a:rPr lang="en-US" sz="2350" dirty="0">
                <a:solidFill>
                  <a:srgbClr val="1D1D1B"/>
                </a:solidFill>
                <a:latin typeface="Tomorrow Semi Bold" pitchFamily="34" charset="0"/>
                <a:ea typeface="Tomorrow Semi Bold" pitchFamily="34" charset="-122"/>
                <a:cs typeface="Tomorrow Semi Bold" pitchFamily="34" charset="-120"/>
              </a:rPr>
              <a:t>Database Design Overview: Relational Architecture</a:t>
            </a:r>
            <a:endParaRPr lang="en-US" sz="2350" dirty="0"/>
          </a:p>
        </p:txBody>
      </p:sp>
      <p:sp>
        <p:nvSpPr>
          <p:cNvPr id="3" name="Text 1"/>
          <p:cNvSpPr/>
          <p:nvPr/>
        </p:nvSpPr>
        <p:spPr>
          <a:xfrm>
            <a:off x="743188" y="1129784"/>
            <a:ext cx="13144024" cy="386239"/>
          </a:xfrm>
          <a:prstGeom prst="rect">
            <a:avLst/>
          </a:prstGeom>
          <a:noFill/>
          <a:ln/>
        </p:spPr>
        <p:txBody>
          <a:bodyPr wrap="square" lIns="0" tIns="0" rIns="0" bIns="0" rtlCol="0" anchor="t"/>
          <a:lstStyle/>
          <a:p>
            <a:pPr marL="0" indent="0" algn="l">
              <a:lnSpc>
                <a:spcPts val="1500"/>
              </a:lnSpc>
              <a:buNone/>
            </a:pPr>
            <a:r>
              <a:rPr lang="en-US" sz="950" dirty="0">
                <a:solidFill>
                  <a:srgbClr val="61615C"/>
                </a:solidFill>
                <a:latin typeface="Tomorrow" pitchFamily="34" charset="0"/>
                <a:ea typeface="Tomorrow" pitchFamily="34" charset="-122"/>
                <a:cs typeface="Tomorrow" pitchFamily="34" charset="-120"/>
              </a:rPr>
              <a:t>The system utilizes a robust relational database (MySQL/MariaDB) to ensure data integrity, scalability, and efficient retrieval. This architecture allows for complex relationships between different data entities, providing a comprehensive and interconnected view of your practice's operations.</a:t>
            </a:r>
            <a:endParaRPr lang="en-US" sz="950" dirty="0"/>
          </a:p>
        </p:txBody>
      </p:sp>
      <p:sp>
        <p:nvSpPr>
          <p:cNvPr id="4" name="Text 2"/>
          <p:cNvSpPr/>
          <p:nvPr/>
        </p:nvSpPr>
        <p:spPr>
          <a:xfrm>
            <a:off x="743188" y="1772603"/>
            <a:ext cx="1811655" cy="226457"/>
          </a:xfrm>
          <a:prstGeom prst="rect">
            <a:avLst/>
          </a:prstGeom>
          <a:noFill/>
          <a:ln/>
        </p:spPr>
        <p:txBody>
          <a:bodyPr wrap="none" lIns="0" tIns="0" rIns="0" bIns="0" rtlCol="0" anchor="t"/>
          <a:lstStyle/>
          <a:p>
            <a:pPr marL="0" indent="0" algn="l">
              <a:lnSpc>
                <a:spcPts val="1750"/>
              </a:lnSpc>
              <a:buNone/>
            </a:pPr>
            <a:r>
              <a:rPr lang="en-US" sz="1400" dirty="0">
                <a:solidFill>
                  <a:srgbClr val="1D1D1B"/>
                </a:solidFill>
                <a:latin typeface="Tomorrow Semi Bold" pitchFamily="34" charset="0"/>
                <a:ea typeface="Tomorrow Semi Bold" pitchFamily="34" charset="-122"/>
                <a:cs typeface="Tomorrow Semi Bold" pitchFamily="34" charset="-120"/>
              </a:rPr>
              <a:t>Key Tables</a:t>
            </a:r>
            <a:endParaRPr lang="en-US" sz="1400" dirty="0"/>
          </a:p>
        </p:txBody>
      </p:sp>
      <p:sp>
        <p:nvSpPr>
          <p:cNvPr id="5" name="Text 3"/>
          <p:cNvSpPr/>
          <p:nvPr/>
        </p:nvSpPr>
        <p:spPr>
          <a:xfrm>
            <a:off x="743188" y="2119789"/>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Users:</a:t>
            </a:r>
            <a:r>
              <a:rPr lang="en-US" sz="950" dirty="0">
                <a:solidFill>
                  <a:srgbClr val="61615C"/>
                </a:solidFill>
                <a:latin typeface="Tomorrow" pitchFamily="34" charset="0"/>
                <a:ea typeface="Tomorrow" pitchFamily="34" charset="-122"/>
                <a:cs typeface="Tomorrow" pitchFamily="34" charset="-120"/>
              </a:rPr>
              <a:t> Stores user credentials and role assignments.</a:t>
            </a:r>
            <a:endParaRPr lang="en-US" sz="950" dirty="0"/>
          </a:p>
        </p:txBody>
      </p:sp>
      <p:sp>
        <p:nvSpPr>
          <p:cNvPr id="6" name="Text 4"/>
          <p:cNvSpPr/>
          <p:nvPr/>
        </p:nvSpPr>
        <p:spPr>
          <a:xfrm>
            <a:off x="743188" y="2355175"/>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Roles:</a:t>
            </a:r>
            <a:r>
              <a:rPr lang="en-US" sz="950" dirty="0">
                <a:solidFill>
                  <a:srgbClr val="61615C"/>
                </a:solidFill>
                <a:latin typeface="Tomorrow" pitchFamily="34" charset="0"/>
                <a:ea typeface="Tomorrow" pitchFamily="34" charset="-122"/>
                <a:cs typeface="Tomorrow" pitchFamily="34" charset="-120"/>
              </a:rPr>
              <a:t> Defines access levels and permissions.</a:t>
            </a:r>
            <a:endParaRPr lang="en-US" sz="950" dirty="0"/>
          </a:p>
        </p:txBody>
      </p:sp>
      <p:sp>
        <p:nvSpPr>
          <p:cNvPr id="7" name="Text 5"/>
          <p:cNvSpPr/>
          <p:nvPr/>
        </p:nvSpPr>
        <p:spPr>
          <a:xfrm>
            <a:off x="743188" y="2590562"/>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Patients:</a:t>
            </a:r>
            <a:r>
              <a:rPr lang="en-US" sz="950" dirty="0">
                <a:solidFill>
                  <a:srgbClr val="61615C"/>
                </a:solidFill>
                <a:latin typeface="Tomorrow" pitchFamily="34" charset="0"/>
                <a:ea typeface="Tomorrow" pitchFamily="34" charset="-122"/>
                <a:cs typeface="Tomorrow" pitchFamily="34" charset="-120"/>
              </a:rPr>
              <a:t> Contains all patient demographic and contact information.</a:t>
            </a:r>
            <a:endParaRPr lang="en-US" sz="950" dirty="0"/>
          </a:p>
        </p:txBody>
      </p:sp>
      <p:sp>
        <p:nvSpPr>
          <p:cNvPr id="8" name="Text 6"/>
          <p:cNvSpPr/>
          <p:nvPr/>
        </p:nvSpPr>
        <p:spPr>
          <a:xfrm>
            <a:off x="743188" y="2825948"/>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Doctors:</a:t>
            </a:r>
            <a:r>
              <a:rPr lang="en-US" sz="950" dirty="0">
                <a:solidFill>
                  <a:srgbClr val="61615C"/>
                </a:solidFill>
                <a:latin typeface="Tomorrow" pitchFamily="34" charset="0"/>
                <a:ea typeface="Tomorrow" pitchFamily="34" charset="-122"/>
                <a:cs typeface="Tomorrow" pitchFamily="34" charset="-120"/>
              </a:rPr>
              <a:t> Details for all practicing dentists and specialists.</a:t>
            </a:r>
            <a:endParaRPr lang="en-US" sz="950" dirty="0"/>
          </a:p>
        </p:txBody>
      </p:sp>
      <p:sp>
        <p:nvSpPr>
          <p:cNvPr id="9" name="Text 7"/>
          <p:cNvSpPr/>
          <p:nvPr/>
        </p:nvSpPr>
        <p:spPr>
          <a:xfrm>
            <a:off x="743188" y="3061335"/>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Appointments:</a:t>
            </a:r>
            <a:r>
              <a:rPr lang="en-US" sz="950" dirty="0">
                <a:solidFill>
                  <a:srgbClr val="61615C"/>
                </a:solidFill>
                <a:latin typeface="Tomorrow" pitchFamily="34" charset="0"/>
                <a:ea typeface="Tomorrow" pitchFamily="34" charset="-122"/>
                <a:cs typeface="Tomorrow" pitchFamily="34" charset="-120"/>
              </a:rPr>
              <a:t> Manages schedules, statuses, and patient linkages.</a:t>
            </a:r>
            <a:endParaRPr lang="en-US" sz="950" dirty="0"/>
          </a:p>
        </p:txBody>
      </p:sp>
      <p:sp>
        <p:nvSpPr>
          <p:cNvPr id="10" name="Text 8"/>
          <p:cNvSpPr/>
          <p:nvPr/>
        </p:nvSpPr>
        <p:spPr>
          <a:xfrm>
            <a:off x="743188" y="3296722"/>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Treatments:</a:t>
            </a:r>
            <a:r>
              <a:rPr lang="en-US" sz="950" dirty="0">
                <a:solidFill>
                  <a:srgbClr val="61615C"/>
                </a:solidFill>
                <a:latin typeface="Tomorrow" pitchFamily="34" charset="0"/>
                <a:ea typeface="Tomorrow" pitchFamily="34" charset="-122"/>
                <a:cs typeface="Tomorrow" pitchFamily="34" charset="-120"/>
              </a:rPr>
              <a:t> Records details of all procedures performed.</a:t>
            </a:r>
            <a:endParaRPr lang="en-US" sz="950" dirty="0"/>
          </a:p>
        </p:txBody>
      </p:sp>
      <p:pic>
        <p:nvPicPr>
          <p:cNvPr id="11" name="Image 0" descr="preencoded.png"/>
          <p:cNvPicPr>
            <a:picLocks noChangeAspect="1"/>
          </p:cNvPicPr>
          <p:nvPr/>
        </p:nvPicPr>
        <p:blipFill>
          <a:blip r:embed="rId3"/>
          <a:stretch>
            <a:fillRect/>
          </a:stretch>
        </p:blipFill>
        <p:spPr>
          <a:xfrm>
            <a:off x="7470100" y="1787723"/>
            <a:ext cx="4175998" cy="4175998"/>
          </a:xfrm>
          <a:prstGeom prst="rect">
            <a:avLst/>
          </a:prstGeom>
        </p:spPr>
      </p:pic>
      <p:sp>
        <p:nvSpPr>
          <p:cNvPr id="12" name="Text 9"/>
          <p:cNvSpPr/>
          <p:nvPr/>
        </p:nvSpPr>
        <p:spPr>
          <a:xfrm>
            <a:off x="7470100" y="6099572"/>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Prescriptions:</a:t>
            </a:r>
            <a:r>
              <a:rPr lang="en-US" sz="950" dirty="0">
                <a:solidFill>
                  <a:srgbClr val="61615C"/>
                </a:solidFill>
                <a:latin typeface="Tomorrow" pitchFamily="34" charset="0"/>
                <a:ea typeface="Tomorrow" pitchFamily="34" charset="-122"/>
                <a:cs typeface="Tomorrow" pitchFamily="34" charset="-120"/>
              </a:rPr>
              <a:t> Tracks medication details and dosages.</a:t>
            </a:r>
            <a:endParaRPr lang="en-US" sz="950" dirty="0"/>
          </a:p>
        </p:txBody>
      </p:sp>
      <p:sp>
        <p:nvSpPr>
          <p:cNvPr id="13" name="Text 10"/>
          <p:cNvSpPr/>
          <p:nvPr/>
        </p:nvSpPr>
        <p:spPr>
          <a:xfrm>
            <a:off x="7470100" y="6334958"/>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Medicines:</a:t>
            </a:r>
            <a:r>
              <a:rPr lang="en-US" sz="950" dirty="0">
                <a:solidFill>
                  <a:srgbClr val="61615C"/>
                </a:solidFill>
                <a:latin typeface="Tomorrow" pitchFamily="34" charset="0"/>
                <a:ea typeface="Tomorrow" pitchFamily="34" charset="-122"/>
                <a:cs typeface="Tomorrow" pitchFamily="34" charset="-120"/>
              </a:rPr>
              <a:t> Inventory of available medications.</a:t>
            </a:r>
            <a:endParaRPr lang="en-US" sz="950" dirty="0"/>
          </a:p>
        </p:txBody>
      </p:sp>
      <p:sp>
        <p:nvSpPr>
          <p:cNvPr id="14" name="Text 11"/>
          <p:cNvSpPr/>
          <p:nvPr/>
        </p:nvSpPr>
        <p:spPr>
          <a:xfrm>
            <a:off x="7470100" y="6570345"/>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Invoices:</a:t>
            </a:r>
            <a:r>
              <a:rPr lang="en-US" sz="950" dirty="0">
                <a:solidFill>
                  <a:srgbClr val="61615C"/>
                </a:solidFill>
                <a:latin typeface="Tomorrow" pitchFamily="34" charset="0"/>
                <a:ea typeface="Tomorrow" pitchFamily="34" charset="-122"/>
                <a:cs typeface="Tomorrow" pitchFamily="34" charset="-120"/>
              </a:rPr>
              <a:t> Generates and manages billing statements.</a:t>
            </a:r>
            <a:endParaRPr lang="en-US" sz="950" dirty="0"/>
          </a:p>
        </p:txBody>
      </p:sp>
      <p:sp>
        <p:nvSpPr>
          <p:cNvPr id="15" name="Text 12"/>
          <p:cNvSpPr/>
          <p:nvPr/>
        </p:nvSpPr>
        <p:spPr>
          <a:xfrm>
            <a:off x="7470100" y="6805732"/>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Payments:</a:t>
            </a:r>
            <a:r>
              <a:rPr lang="en-US" sz="950" dirty="0">
                <a:solidFill>
                  <a:srgbClr val="61615C"/>
                </a:solidFill>
                <a:latin typeface="Tomorrow" pitchFamily="34" charset="0"/>
                <a:ea typeface="Tomorrow" pitchFamily="34" charset="-122"/>
                <a:cs typeface="Tomorrow" pitchFamily="34" charset="-120"/>
              </a:rPr>
              <a:t> Records all financial transactions and payment statuses.</a:t>
            </a:r>
            <a:endParaRPr lang="en-US" sz="950" dirty="0"/>
          </a:p>
        </p:txBody>
      </p:sp>
      <p:sp>
        <p:nvSpPr>
          <p:cNvPr id="16" name="Text 13"/>
          <p:cNvSpPr/>
          <p:nvPr/>
        </p:nvSpPr>
        <p:spPr>
          <a:xfrm>
            <a:off x="7470100" y="7041118"/>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Lab:</a:t>
            </a:r>
            <a:r>
              <a:rPr lang="en-US" sz="950" dirty="0">
                <a:solidFill>
                  <a:srgbClr val="61615C"/>
                </a:solidFill>
                <a:latin typeface="Tomorrow" pitchFamily="34" charset="0"/>
                <a:ea typeface="Tomorrow" pitchFamily="34" charset="-122"/>
                <a:cs typeface="Tomorrow" pitchFamily="34" charset="-120"/>
              </a:rPr>
              <a:t> Manages external lab requests and results.</a:t>
            </a:r>
            <a:endParaRPr lang="en-US" sz="950" dirty="0"/>
          </a:p>
        </p:txBody>
      </p:sp>
      <p:sp>
        <p:nvSpPr>
          <p:cNvPr id="17" name="Text 14"/>
          <p:cNvSpPr/>
          <p:nvPr/>
        </p:nvSpPr>
        <p:spPr>
          <a:xfrm>
            <a:off x="7470100" y="7276505"/>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Inventory:</a:t>
            </a:r>
            <a:r>
              <a:rPr lang="en-US" sz="950" dirty="0">
                <a:solidFill>
                  <a:srgbClr val="61615C"/>
                </a:solidFill>
                <a:latin typeface="Tomorrow" pitchFamily="34" charset="0"/>
                <a:ea typeface="Tomorrow" pitchFamily="34" charset="-122"/>
                <a:cs typeface="Tomorrow" pitchFamily="34" charset="-120"/>
              </a:rPr>
              <a:t> Tracks dental supplies and equipment.</a:t>
            </a:r>
            <a:endParaRPr lang="en-US" sz="950" dirty="0"/>
          </a:p>
        </p:txBody>
      </p:sp>
      <p:sp>
        <p:nvSpPr>
          <p:cNvPr id="18" name="Text 15"/>
          <p:cNvSpPr/>
          <p:nvPr/>
        </p:nvSpPr>
        <p:spPr>
          <a:xfrm>
            <a:off x="7470100" y="7511891"/>
            <a:ext cx="6424732" cy="19311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Expenses:</a:t>
            </a:r>
            <a:r>
              <a:rPr lang="en-US" sz="950" dirty="0">
                <a:solidFill>
                  <a:srgbClr val="61615C"/>
                </a:solidFill>
                <a:latin typeface="Tomorrow" pitchFamily="34" charset="0"/>
                <a:ea typeface="Tomorrow" pitchFamily="34" charset="-122"/>
                <a:cs typeface="Tomorrow" pitchFamily="34" charset="-120"/>
              </a:rPr>
              <a:t> Records operational costs and expenditures.</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2007" y="1480304"/>
            <a:ext cx="4990267" cy="5268992"/>
          </a:xfrm>
          <a:prstGeom prst="rect">
            <a:avLst/>
          </a:prstGeom>
        </p:spPr>
      </p:pic>
      <p:sp>
        <p:nvSpPr>
          <p:cNvPr id="4" name="Text 0"/>
          <p:cNvSpPr/>
          <p:nvPr/>
        </p:nvSpPr>
        <p:spPr>
          <a:xfrm>
            <a:off x="793790" y="228159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Entity-Relationship Diagram: Visualizing Data Connections</a:t>
            </a:r>
            <a:endParaRPr lang="en-US" sz="3900" dirty="0"/>
          </a:p>
        </p:txBody>
      </p:sp>
      <p:sp>
        <p:nvSpPr>
          <p:cNvPr id="5" name="Text 1"/>
          <p:cNvSpPr/>
          <p:nvPr/>
        </p:nvSpPr>
        <p:spPr>
          <a:xfrm>
            <a:off x="793790" y="381940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The ER Diagram below provides a visual representation of the database structure, illustrating how different entities are related and interact within the system. This comprehensive map is crucial for understanding data flow and maintaining database integrity.</a:t>
            </a:r>
            <a:endParaRPr lang="en-US" sz="1550" dirty="0"/>
          </a:p>
        </p:txBody>
      </p:sp>
      <p:sp>
        <p:nvSpPr>
          <p:cNvPr id="6" name="Text 2"/>
          <p:cNvSpPr/>
          <p:nvPr/>
        </p:nvSpPr>
        <p:spPr>
          <a:xfrm>
            <a:off x="793790" y="5312807"/>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This diagram highlights the primary keys, foreign keys, and the cardinality of relationships, ensuring a clear understanding of the data model.</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n-US"/>
          </a:p>
        </p:txBody>
      </p:sp>
      <p:pic>
        <p:nvPicPr>
          <p:cNvPr id="3" name="Image 0" descr="preencoded.png"/>
          <p:cNvPicPr>
            <a:picLocks noChangeAspect="1"/>
          </p:cNvPicPr>
          <p:nvPr/>
        </p:nvPicPr>
        <p:blipFill>
          <a:blip r:embed="rId3"/>
          <a:stretch>
            <a:fillRect/>
          </a:stretch>
        </p:blipFill>
        <p:spPr>
          <a:xfrm>
            <a:off x="3417391" y="0"/>
            <a:ext cx="7795617"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A1A43819-6C4F-06CA-5D9D-B16B946F6662}"/>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19970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5D71A76-0B5F-8430-5576-BDE8D7DE214B}"/>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741062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1547</Words>
  <Application>Microsoft Office PowerPoint</Application>
  <PresentationFormat>Custom</PresentationFormat>
  <Paragraphs>211</Paragraphs>
  <Slides>22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Tomorrow Semi Bold</vt:lpstr>
      <vt:lpstr>Tomorrow</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sazzadul islam pritom</cp:lastModifiedBy>
  <cp:revision>2</cp:revision>
  <dcterms:created xsi:type="dcterms:W3CDTF">2026-01-12T16:05:22Z</dcterms:created>
  <dcterms:modified xsi:type="dcterms:W3CDTF">2026-01-19T05:36:11Z</dcterms:modified>
</cp:coreProperties>
</file>